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h9GQoqbDYPjAolJioLFC6uFhNK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enturyGothic-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italic.fntdata"/><Relationship Id="rId25" Type="http://schemas.openxmlformats.org/officeDocument/2006/relationships/font" Target="fonts/CenturyGothic-bold.fntdata"/><Relationship Id="rId28" Type="http://customschemas.google.com/relationships/presentationmetadata" Target="metadata"/><Relationship Id="rId27"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069364e3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1b069364e3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b048a5ea0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g1b048a5ea06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b069364e32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1b069364e32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b069364e32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1b069364e32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b048a5ea0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g1b048a5ea06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b048a5ea06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1b048a5ea06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b069364e3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069364e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b069364e32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b069364e3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b069364e32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b069364e3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b069364e32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b069364e3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8b407c5784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8b407c5784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8b407c578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8b407c578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8b407c578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8b407c578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8b1eac32b7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8b1eac32b7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7"/>
          <p:cNvSpPr txBox="1"/>
          <p:nvPr>
            <p:ph type="ctrTitle"/>
          </p:nvPr>
        </p:nvSpPr>
        <p:spPr>
          <a:xfrm>
            <a:off x="684212" y="685799"/>
            <a:ext cx="8001000" cy="297180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
          <p:cNvSpPr txBox="1"/>
          <p:nvPr>
            <p:ph idx="1" type="subTitle"/>
          </p:nvPr>
        </p:nvSpPr>
        <p:spPr>
          <a:xfrm>
            <a:off x="684212" y="3843867"/>
            <a:ext cx="6400800" cy="1947333"/>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20"/>
              </a:spcBef>
              <a:spcAft>
                <a:spcPts val="0"/>
              </a:spcAft>
              <a:buSzPts val="1680"/>
              <a:buNone/>
              <a:defRPr sz="2100">
                <a:solidFill>
                  <a:schemeClr val="lt1"/>
                </a:solidFill>
              </a:defRPr>
            </a:lvl1pPr>
            <a:lvl2pPr lvl="1" algn="ctr">
              <a:lnSpc>
                <a:spcPct val="100000"/>
              </a:lnSpc>
              <a:spcBef>
                <a:spcPts val="600"/>
              </a:spcBef>
              <a:spcAft>
                <a:spcPts val="0"/>
              </a:spcAft>
              <a:buSzPts val="1440"/>
              <a:buNone/>
              <a:defRPr>
                <a:solidFill>
                  <a:schemeClr val="lt1"/>
                </a:solidFill>
              </a:defRPr>
            </a:lvl2pPr>
            <a:lvl3pPr lvl="2" algn="ctr">
              <a:lnSpc>
                <a:spcPct val="100000"/>
              </a:lnSpc>
              <a:spcBef>
                <a:spcPts val="600"/>
              </a:spcBef>
              <a:spcAft>
                <a:spcPts val="0"/>
              </a:spcAft>
              <a:buSzPts val="1280"/>
              <a:buNone/>
              <a:defRPr>
                <a:solidFill>
                  <a:schemeClr val="lt1"/>
                </a:solidFill>
              </a:defRPr>
            </a:lvl3pPr>
            <a:lvl4pPr lvl="3" algn="ctr">
              <a:lnSpc>
                <a:spcPct val="100000"/>
              </a:lnSpc>
              <a:spcBef>
                <a:spcPts val="600"/>
              </a:spcBef>
              <a:spcAft>
                <a:spcPts val="0"/>
              </a:spcAft>
              <a:buSzPts val="1120"/>
              <a:buNone/>
              <a:defRPr>
                <a:solidFill>
                  <a:schemeClr val="lt1"/>
                </a:solidFill>
              </a:defRPr>
            </a:lvl4pPr>
            <a:lvl5pPr lvl="4" algn="ctr">
              <a:lnSpc>
                <a:spcPct val="100000"/>
              </a:lnSpc>
              <a:spcBef>
                <a:spcPts val="600"/>
              </a:spcBef>
              <a:spcAft>
                <a:spcPts val="0"/>
              </a:spcAft>
              <a:buSzPts val="1120"/>
              <a:buNone/>
              <a:defRPr>
                <a:solidFill>
                  <a:schemeClr val="lt1"/>
                </a:solidFill>
              </a:defRPr>
            </a:lvl5pPr>
            <a:lvl6pPr lvl="5" algn="ctr">
              <a:lnSpc>
                <a:spcPct val="100000"/>
              </a:lnSpc>
              <a:spcBef>
                <a:spcPts val="600"/>
              </a:spcBef>
              <a:spcAft>
                <a:spcPts val="0"/>
              </a:spcAft>
              <a:buSzPts val="1120"/>
              <a:buNone/>
              <a:defRPr>
                <a:solidFill>
                  <a:schemeClr val="lt1"/>
                </a:solidFill>
              </a:defRPr>
            </a:lvl6pPr>
            <a:lvl7pPr lvl="6" algn="ctr">
              <a:lnSpc>
                <a:spcPct val="100000"/>
              </a:lnSpc>
              <a:spcBef>
                <a:spcPts val="600"/>
              </a:spcBef>
              <a:spcAft>
                <a:spcPts val="0"/>
              </a:spcAft>
              <a:buSzPts val="1120"/>
              <a:buNone/>
              <a:defRPr>
                <a:solidFill>
                  <a:schemeClr val="lt1"/>
                </a:solidFill>
              </a:defRPr>
            </a:lvl7pPr>
            <a:lvl8pPr lvl="7" algn="ctr">
              <a:lnSpc>
                <a:spcPct val="100000"/>
              </a:lnSpc>
              <a:spcBef>
                <a:spcPts val="600"/>
              </a:spcBef>
              <a:spcAft>
                <a:spcPts val="0"/>
              </a:spcAft>
              <a:buSzPts val="1120"/>
              <a:buNone/>
              <a:defRPr>
                <a:solidFill>
                  <a:schemeClr val="lt1"/>
                </a:solidFill>
              </a:defRPr>
            </a:lvl8pPr>
            <a:lvl9pPr lvl="8" algn="ctr">
              <a:lnSpc>
                <a:spcPct val="100000"/>
              </a:lnSpc>
              <a:spcBef>
                <a:spcPts val="600"/>
              </a:spcBef>
              <a:spcAft>
                <a:spcPts val="600"/>
              </a:spcAft>
              <a:buSzPts val="1120"/>
              <a:buNone/>
              <a:defRPr>
                <a:solidFill>
                  <a:schemeClr val="lt1"/>
                </a:solidFill>
              </a:defRPr>
            </a:lvl9pPr>
          </a:lstStyle>
          <a:p/>
        </p:txBody>
      </p:sp>
      <p:sp>
        <p:nvSpPr>
          <p:cNvPr id="20" name="Google Shape;20;p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7"/>
          <p:cNvCxnSpPr/>
          <p:nvPr/>
        </p:nvCxnSpPr>
        <p:spPr>
          <a:xfrm flipH="1">
            <a:off x="8228012" y="8467"/>
            <a:ext cx="3810000" cy="3810000"/>
          </a:xfrm>
          <a:prstGeom prst="straightConnector1">
            <a:avLst/>
          </a:prstGeom>
          <a:noFill/>
          <a:ln cap="flat" cmpd="sng" w="12700">
            <a:solidFill>
              <a:schemeClr val="lt1"/>
            </a:solidFill>
            <a:prstDash val="solid"/>
            <a:round/>
            <a:headEnd len="sm" w="sm" type="none"/>
            <a:tailEnd len="sm" w="sm" type="none"/>
          </a:ln>
        </p:spPr>
      </p:cxnSp>
      <p:cxnSp>
        <p:nvCxnSpPr>
          <p:cNvPr id="24" name="Google Shape;24;p7"/>
          <p:cNvCxnSpPr/>
          <p:nvPr/>
        </p:nvCxnSpPr>
        <p:spPr>
          <a:xfrm flipH="1">
            <a:off x="6108170" y="91545"/>
            <a:ext cx="6080655" cy="6080655"/>
          </a:xfrm>
          <a:prstGeom prst="straightConnector1">
            <a:avLst/>
          </a:prstGeom>
          <a:noFill/>
          <a:ln cap="flat" cmpd="sng" w="12700">
            <a:solidFill>
              <a:schemeClr val="lt1"/>
            </a:solidFill>
            <a:prstDash val="solid"/>
            <a:round/>
            <a:headEnd len="sm" w="sm" type="none"/>
            <a:tailEnd len="sm" w="sm" type="none"/>
          </a:ln>
        </p:spPr>
      </p:cxnSp>
      <p:cxnSp>
        <p:nvCxnSpPr>
          <p:cNvPr id="25" name="Google Shape;25;p7"/>
          <p:cNvCxnSpPr/>
          <p:nvPr/>
        </p:nvCxnSpPr>
        <p:spPr>
          <a:xfrm flipH="1">
            <a:off x="7235825" y="228600"/>
            <a:ext cx="4953000" cy="4953000"/>
          </a:xfrm>
          <a:prstGeom prst="straightConnector1">
            <a:avLst/>
          </a:prstGeom>
          <a:noFill/>
          <a:ln cap="flat" cmpd="sng" w="12700">
            <a:solidFill>
              <a:schemeClr val="lt1"/>
            </a:solidFill>
            <a:prstDash val="solid"/>
            <a:round/>
            <a:headEnd len="sm" w="sm" type="none"/>
            <a:tailEnd len="sm" w="sm" type="none"/>
          </a:ln>
        </p:spPr>
      </p:cxnSp>
      <p:cxnSp>
        <p:nvCxnSpPr>
          <p:cNvPr id="26" name="Google Shape;26;p7"/>
          <p:cNvCxnSpPr/>
          <p:nvPr/>
        </p:nvCxnSpPr>
        <p:spPr>
          <a:xfrm flipH="1">
            <a:off x="7335837" y="32278"/>
            <a:ext cx="4852989" cy="4852989"/>
          </a:xfrm>
          <a:prstGeom prst="straightConnector1">
            <a:avLst/>
          </a:prstGeom>
          <a:noFill/>
          <a:ln cap="flat" cmpd="sng" w="31750">
            <a:solidFill>
              <a:schemeClr val="lt1"/>
            </a:solidFill>
            <a:prstDash val="solid"/>
            <a:round/>
            <a:headEnd len="sm" w="sm" type="none"/>
            <a:tailEnd len="sm" w="sm" type="none"/>
          </a:ln>
        </p:spPr>
      </p:cxnSp>
      <p:cxnSp>
        <p:nvCxnSpPr>
          <p:cNvPr id="27" name="Google Shape;27;p7"/>
          <p:cNvCxnSpPr/>
          <p:nvPr/>
        </p:nvCxnSpPr>
        <p:spPr>
          <a:xfrm flipH="1">
            <a:off x="7845426" y="609601"/>
            <a:ext cx="4343399" cy="4343399"/>
          </a:xfrm>
          <a:prstGeom prst="straightConnector1">
            <a:avLst/>
          </a:prstGeom>
          <a:noFill/>
          <a:ln cap="flat" cmpd="sng" w="31750">
            <a:solidFill>
              <a:schemeClr val="lt1"/>
            </a:solidFill>
            <a:prstDash val="solid"/>
            <a:round/>
            <a:headEnd len="sm" w="sm" type="none"/>
            <a:tailEnd len="sm" w="sm" type="none"/>
          </a:ln>
        </p:spPr>
      </p:cxnSp>
      <p:pic>
        <p:nvPicPr>
          <p:cNvPr descr="Boston University Logo, symbol, meaning, history, PNG" id="28" name="Google Shape;28;p7"/>
          <p:cNvPicPr preferRelativeResize="0"/>
          <p:nvPr/>
        </p:nvPicPr>
        <p:blipFill rotWithShape="1">
          <a:blip r:embed="rId2">
            <a:alphaModFix/>
          </a:blip>
          <a:srcRect b="0" l="0" r="0" t="0"/>
          <a:stretch/>
        </p:blipFill>
        <p:spPr>
          <a:xfrm>
            <a:off x="9452975" y="-43922"/>
            <a:ext cx="2660443" cy="1496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1" name="Shape 81"/>
        <p:cNvGrpSpPr/>
        <p:nvPr/>
      </p:nvGrpSpPr>
      <p:grpSpPr>
        <a:xfrm>
          <a:off x="0" y="0"/>
          <a:ext cx="0" cy="0"/>
          <a:chOff x="0" y="0"/>
          <a:chExt cx="0" cy="0"/>
        </a:xfrm>
      </p:grpSpPr>
      <p:sp>
        <p:nvSpPr>
          <p:cNvPr id="82" name="Google Shape;82;p16"/>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6"/>
          <p:cNvSpPr/>
          <p:nvPr>
            <p:ph idx="2" type="pic"/>
          </p:nvPr>
        </p:nvSpPr>
        <p:spPr>
          <a:xfrm>
            <a:off x="685800" y="533400"/>
            <a:ext cx="10818812" cy="31242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84" name="Google Shape;84;p16"/>
          <p:cNvSpPr txBox="1"/>
          <p:nvPr>
            <p:ph idx="1" type="body"/>
          </p:nvPr>
        </p:nvSpPr>
        <p:spPr>
          <a:xfrm>
            <a:off x="914402" y="3843867"/>
            <a:ext cx="830421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SzPts val="1280"/>
              <a:buFont typeface="Century Gothic"/>
              <a:buNone/>
              <a:defRPr sz="1600"/>
            </a:lvl1pPr>
            <a:lvl2pPr indent="-228600" lvl="1" marL="914400" algn="l">
              <a:lnSpc>
                <a:spcPct val="100000"/>
              </a:lnSpc>
              <a:spcBef>
                <a:spcPts val="600"/>
              </a:spcBef>
              <a:spcAft>
                <a:spcPts val="0"/>
              </a:spcAft>
              <a:buSzPts val="1440"/>
              <a:buFont typeface="Century Gothic"/>
              <a:buNone/>
              <a:defRPr/>
            </a:lvl2pPr>
            <a:lvl3pPr indent="-228600" lvl="2" marL="1371600" algn="l">
              <a:lnSpc>
                <a:spcPct val="100000"/>
              </a:lnSpc>
              <a:spcBef>
                <a:spcPts val="600"/>
              </a:spcBef>
              <a:spcAft>
                <a:spcPts val="0"/>
              </a:spcAft>
              <a:buSzPts val="1280"/>
              <a:buFont typeface="Century Gothic"/>
              <a:buNone/>
              <a:defRPr/>
            </a:lvl3pPr>
            <a:lvl4pPr indent="-228600" lvl="3" marL="1828800" algn="l">
              <a:lnSpc>
                <a:spcPct val="100000"/>
              </a:lnSpc>
              <a:spcBef>
                <a:spcPts val="600"/>
              </a:spcBef>
              <a:spcAft>
                <a:spcPts val="0"/>
              </a:spcAft>
              <a:buSzPts val="1120"/>
              <a:buFont typeface="Century Gothic"/>
              <a:buNone/>
              <a:defRPr/>
            </a:lvl4pPr>
            <a:lvl5pPr indent="-228600" lvl="4" marL="2286000" algn="l">
              <a:lnSpc>
                <a:spcPct val="100000"/>
              </a:lnSpc>
              <a:spcBef>
                <a:spcPts val="600"/>
              </a:spcBef>
              <a:spcAft>
                <a:spcPts val="0"/>
              </a:spcAft>
              <a:buSzPts val="1120"/>
              <a:buFont typeface="Century Gothic"/>
              <a:buNone/>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85" name="Google Shape;85;p1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8" name="Shape 88"/>
        <p:cNvGrpSpPr/>
        <p:nvPr/>
      </p:nvGrpSpPr>
      <p:grpSpPr>
        <a:xfrm>
          <a:off x="0" y="0"/>
          <a:ext cx="0" cy="0"/>
          <a:chOff x="0" y="0"/>
          <a:chExt cx="0" cy="0"/>
        </a:xfrm>
      </p:grpSpPr>
      <p:sp>
        <p:nvSpPr>
          <p:cNvPr id="89" name="Google Shape;89;p17"/>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7"/>
          <p:cNvSpPr txBox="1"/>
          <p:nvPr>
            <p:ph idx="1" type="body"/>
          </p:nvPr>
        </p:nvSpPr>
        <p:spPr>
          <a:xfrm>
            <a:off x="684212" y="4114800"/>
            <a:ext cx="8535988" cy="18796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1600"/>
              <a:buNone/>
              <a:defRPr sz="2000">
                <a:solidFill>
                  <a:schemeClr val="lt1"/>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91" name="Google Shape;91;p1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4" name="Shape 94"/>
        <p:cNvGrpSpPr/>
        <p:nvPr/>
      </p:nvGrpSpPr>
      <p:grpSpPr>
        <a:xfrm>
          <a:off x="0" y="0"/>
          <a:ext cx="0" cy="0"/>
          <a:chOff x="0" y="0"/>
          <a:chExt cx="0" cy="0"/>
        </a:xfrm>
      </p:grpSpPr>
      <p:sp>
        <p:nvSpPr>
          <p:cNvPr id="95" name="Google Shape;95;p18"/>
          <p:cNvSpPr txBox="1"/>
          <p:nvPr>
            <p:ph type="title"/>
          </p:nvPr>
        </p:nvSpPr>
        <p:spPr>
          <a:xfrm>
            <a:off x="1141411" y="685800"/>
            <a:ext cx="9144001" cy="2743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8"/>
          <p:cNvSpPr txBox="1"/>
          <p:nvPr>
            <p:ph idx="1" type="body"/>
          </p:nvPr>
        </p:nvSpPr>
        <p:spPr>
          <a:xfrm>
            <a:off x="1446212" y="3429000"/>
            <a:ext cx="8534400" cy="381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1600"/>
              <a:buFont typeface="Century Gothic"/>
              <a:buNone/>
              <a:defRPr/>
            </a:lvl1pPr>
            <a:lvl2pPr indent="-228600" lvl="1" marL="914400" algn="l">
              <a:lnSpc>
                <a:spcPct val="100000"/>
              </a:lnSpc>
              <a:spcBef>
                <a:spcPts val="600"/>
              </a:spcBef>
              <a:spcAft>
                <a:spcPts val="0"/>
              </a:spcAft>
              <a:buSzPts val="1440"/>
              <a:buFont typeface="Century Gothic"/>
              <a:buNone/>
              <a:defRPr/>
            </a:lvl2pPr>
            <a:lvl3pPr indent="-228600" lvl="2" marL="1371600" algn="l">
              <a:lnSpc>
                <a:spcPct val="100000"/>
              </a:lnSpc>
              <a:spcBef>
                <a:spcPts val="600"/>
              </a:spcBef>
              <a:spcAft>
                <a:spcPts val="0"/>
              </a:spcAft>
              <a:buSzPts val="1280"/>
              <a:buFont typeface="Century Gothic"/>
              <a:buNone/>
              <a:defRPr/>
            </a:lvl3pPr>
            <a:lvl4pPr indent="-228600" lvl="3" marL="1828800" algn="l">
              <a:lnSpc>
                <a:spcPct val="100000"/>
              </a:lnSpc>
              <a:spcBef>
                <a:spcPts val="600"/>
              </a:spcBef>
              <a:spcAft>
                <a:spcPts val="0"/>
              </a:spcAft>
              <a:buSzPts val="1120"/>
              <a:buFont typeface="Century Gothic"/>
              <a:buNone/>
              <a:defRPr/>
            </a:lvl4pPr>
            <a:lvl5pPr indent="-228600" lvl="4" marL="2286000" algn="l">
              <a:lnSpc>
                <a:spcPct val="100000"/>
              </a:lnSpc>
              <a:spcBef>
                <a:spcPts val="600"/>
              </a:spcBef>
              <a:spcAft>
                <a:spcPts val="0"/>
              </a:spcAft>
              <a:buSzPts val="1120"/>
              <a:buFont typeface="Century Gothic"/>
              <a:buNone/>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97" name="Google Shape;97;p18"/>
          <p:cNvSpPr txBox="1"/>
          <p:nvPr>
            <p:ph idx="2" type="body"/>
          </p:nvPr>
        </p:nvSpPr>
        <p:spPr>
          <a:xfrm>
            <a:off x="684213" y="4301067"/>
            <a:ext cx="8534400" cy="168486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400"/>
              </a:spcBef>
              <a:spcAft>
                <a:spcPts val="0"/>
              </a:spcAft>
              <a:buSzPts val="1600"/>
              <a:buNone/>
              <a:defRPr sz="2000">
                <a:solidFill>
                  <a:schemeClr val="lt1"/>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98" name="Google Shape;98;p1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18"/>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102" name="Google Shape;102;p18"/>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3" name="Shape 103"/>
        <p:cNvGrpSpPr/>
        <p:nvPr/>
      </p:nvGrpSpPr>
      <p:grpSpPr>
        <a:xfrm>
          <a:off x="0" y="0"/>
          <a:ext cx="0" cy="0"/>
          <a:chOff x="0" y="0"/>
          <a:chExt cx="0" cy="0"/>
        </a:xfrm>
      </p:grpSpPr>
      <p:sp>
        <p:nvSpPr>
          <p:cNvPr id="104" name="Google Shape;104;p19"/>
          <p:cNvSpPr txBox="1"/>
          <p:nvPr>
            <p:ph type="title"/>
          </p:nvPr>
        </p:nvSpPr>
        <p:spPr>
          <a:xfrm>
            <a:off x="684212" y="3429000"/>
            <a:ext cx="8534400" cy="16974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9"/>
          <p:cNvSpPr txBox="1"/>
          <p:nvPr>
            <p:ph idx="1" type="body"/>
          </p:nvPr>
        </p:nvSpPr>
        <p:spPr>
          <a:xfrm>
            <a:off x="684211" y="5132981"/>
            <a:ext cx="8535990"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00"/>
              </a:spcBef>
              <a:spcAft>
                <a:spcPts val="0"/>
              </a:spcAft>
              <a:buSzPts val="1600"/>
              <a:buNone/>
              <a:defRPr sz="2000">
                <a:solidFill>
                  <a:schemeClr val="lt1"/>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106" name="Google Shape;106;p1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9" name="Shape 109"/>
        <p:cNvGrpSpPr/>
        <p:nvPr/>
      </p:nvGrpSpPr>
      <p:grpSpPr>
        <a:xfrm>
          <a:off x="0" y="0"/>
          <a:ext cx="0" cy="0"/>
          <a:chOff x="0" y="0"/>
          <a:chExt cx="0" cy="0"/>
        </a:xfrm>
      </p:grpSpPr>
      <p:sp>
        <p:nvSpPr>
          <p:cNvPr id="110" name="Google Shape;110;p20"/>
          <p:cNvSpPr txBox="1"/>
          <p:nvPr>
            <p:ph type="title"/>
          </p:nvPr>
        </p:nvSpPr>
        <p:spPr>
          <a:xfrm>
            <a:off x="1141413" y="685800"/>
            <a:ext cx="9144000" cy="2743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0"/>
          <p:cNvSpPr txBox="1"/>
          <p:nvPr>
            <p:ph idx="1" type="body"/>
          </p:nvPr>
        </p:nvSpPr>
        <p:spPr>
          <a:xfrm>
            <a:off x="684212" y="3928534"/>
            <a:ext cx="8534401" cy="104986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SzPts val="1920"/>
              <a:buNone/>
              <a:defRPr b="0" sz="2400" cap="none">
                <a:solidFill>
                  <a:schemeClr val="lt1"/>
                </a:solidFill>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112" name="Google Shape;112;p20"/>
          <p:cNvSpPr txBox="1"/>
          <p:nvPr>
            <p:ph idx="2" type="body"/>
          </p:nvPr>
        </p:nvSpPr>
        <p:spPr>
          <a:xfrm>
            <a:off x="684211" y="4978400"/>
            <a:ext cx="8534401" cy="1016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440"/>
              <a:buNone/>
              <a:defRPr sz="1800">
                <a:solidFill>
                  <a:schemeClr val="lt1"/>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113" name="Google Shape;113;p2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20"/>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117" name="Google Shape;117;p20"/>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8" name="Shape 118"/>
        <p:cNvGrpSpPr/>
        <p:nvPr/>
      </p:nvGrpSpPr>
      <p:grpSpPr>
        <a:xfrm>
          <a:off x="0" y="0"/>
          <a:ext cx="0" cy="0"/>
          <a:chOff x="0" y="0"/>
          <a:chExt cx="0" cy="0"/>
        </a:xfrm>
      </p:grpSpPr>
      <p:sp>
        <p:nvSpPr>
          <p:cNvPr id="119" name="Google Shape;119;p21"/>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1"/>
          <p:cNvSpPr txBox="1"/>
          <p:nvPr>
            <p:ph idx="1" type="body"/>
          </p:nvPr>
        </p:nvSpPr>
        <p:spPr>
          <a:xfrm>
            <a:off x="684212" y="3928534"/>
            <a:ext cx="8534400" cy="8382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SzPts val="1920"/>
              <a:buNone/>
              <a:defRPr b="0" sz="2400" cap="none">
                <a:solidFill>
                  <a:schemeClr val="lt1"/>
                </a:solidFill>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121" name="Google Shape;121;p21"/>
          <p:cNvSpPr txBox="1"/>
          <p:nvPr>
            <p:ph idx="2" type="body"/>
          </p:nvPr>
        </p:nvSpPr>
        <p:spPr>
          <a:xfrm>
            <a:off x="684211" y="4766732"/>
            <a:ext cx="8534401" cy="12276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440"/>
              <a:buNone/>
              <a:defRPr sz="1800">
                <a:solidFill>
                  <a:schemeClr val="lt1"/>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122" name="Google Shape;122;p2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22"/>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2"/>
          <p:cNvSpPr txBox="1"/>
          <p:nvPr>
            <p:ph idx="1" type="body"/>
          </p:nvPr>
        </p:nvSpPr>
        <p:spPr>
          <a:xfrm rot="5400000">
            <a:off x="3143778" y="-1773766"/>
            <a:ext cx="3615267" cy="85344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128" name="Google Shape;128;p2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23"/>
          <p:cNvSpPr txBox="1"/>
          <p:nvPr>
            <p:ph type="title"/>
          </p:nvPr>
        </p:nvSpPr>
        <p:spPr>
          <a:xfrm rot="5400000">
            <a:off x="7427912" y="1943100"/>
            <a:ext cx="4572000" cy="2057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3"/>
          <p:cNvSpPr txBox="1"/>
          <p:nvPr>
            <p:ph idx="1" type="body"/>
          </p:nvPr>
        </p:nvSpPr>
        <p:spPr>
          <a:xfrm rot="5400000">
            <a:off x="1943100" y="-571500"/>
            <a:ext cx="5308600" cy="78232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134" name="Google Shape;134;p2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8"/>
          <p:cNvSpPr txBox="1"/>
          <p:nvPr>
            <p:ph idx="1" type="body"/>
          </p:nvPr>
        </p:nvSpPr>
        <p:spPr>
          <a:xfrm>
            <a:off x="684212" y="2379132"/>
            <a:ext cx="8534400" cy="3615267"/>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31" name="Google Shape;31;p8"/>
          <p:cNvSpPr txBox="1"/>
          <p:nvPr>
            <p:ph type="title"/>
          </p:nvPr>
        </p:nvSpPr>
        <p:spPr>
          <a:xfrm>
            <a:off x="684212" y="685800"/>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Boston University Logo, symbol, meaning, history, PNG" id="35" name="Google Shape;35;p8"/>
          <p:cNvPicPr preferRelativeResize="0"/>
          <p:nvPr/>
        </p:nvPicPr>
        <p:blipFill rotWithShape="1">
          <a:blip r:embed="rId2">
            <a:alphaModFix/>
          </a:blip>
          <a:srcRect b="0" l="0" r="0" t="0"/>
          <a:stretch/>
        </p:blipFill>
        <p:spPr>
          <a:xfrm>
            <a:off x="9452975" y="-43922"/>
            <a:ext cx="2660443" cy="1496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9"/>
          <p:cNvSpPr txBox="1"/>
          <p:nvPr>
            <p:ph type="title"/>
          </p:nvPr>
        </p:nvSpPr>
        <p:spPr>
          <a:xfrm>
            <a:off x="684211" y="2006600"/>
            <a:ext cx="8534401" cy="228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Century Gothic"/>
              <a:buNone/>
              <a:defRPr b="0" sz="36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
          <p:cNvSpPr txBox="1"/>
          <p:nvPr>
            <p:ph idx="1" type="body"/>
          </p:nvPr>
        </p:nvSpPr>
        <p:spPr>
          <a:xfrm>
            <a:off x="684213" y="4495800"/>
            <a:ext cx="8534400" cy="1498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440"/>
              <a:buNone/>
              <a:defRPr sz="1800">
                <a:solidFill>
                  <a:schemeClr val="lt1"/>
                </a:solidFill>
              </a:defRPr>
            </a:lvl1pPr>
            <a:lvl2pPr indent="-228600" lvl="1" marL="914400" algn="l">
              <a:lnSpc>
                <a:spcPct val="100000"/>
              </a:lnSpc>
              <a:spcBef>
                <a:spcPts val="600"/>
              </a:spcBef>
              <a:spcAft>
                <a:spcPts val="0"/>
              </a:spcAft>
              <a:buSzPts val="1440"/>
              <a:buNone/>
              <a:defRPr sz="1800">
                <a:solidFill>
                  <a:schemeClr val="lt1"/>
                </a:solidFill>
              </a:defRPr>
            </a:lvl2pPr>
            <a:lvl3pPr indent="-228600" lvl="2" marL="1371600" algn="l">
              <a:lnSpc>
                <a:spcPct val="100000"/>
              </a:lnSpc>
              <a:spcBef>
                <a:spcPts val="600"/>
              </a:spcBef>
              <a:spcAft>
                <a:spcPts val="0"/>
              </a:spcAft>
              <a:buSzPts val="1280"/>
              <a:buNone/>
              <a:defRPr sz="1600">
                <a:solidFill>
                  <a:schemeClr val="lt1"/>
                </a:solidFill>
              </a:defRPr>
            </a:lvl3pPr>
            <a:lvl4pPr indent="-228600" lvl="3" marL="1828800" algn="l">
              <a:lnSpc>
                <a:spcPct val="100000"/>
              </a:lnSpc>
              <a:spcBef>
                <a:spcPts val="600"/>
              </a:spcBef>
              <a:spcAft>
                <a:spcPts val="0"/>
              </a:spcAft>
              <a:buSzPts val="1120"/>
              <a:buNone/>
              <a:defRPr sz="1400">
                <a:solidFill>
                  <a:schemeClr val="lt1"/>
                </a:solidFill>
              </a:defRPr>
            </a:lvl4pPr>
            <a:lvl5pPr indent="-228600" lvl="4" marL="2286000" algn="l">
              <a:lnSpc>
                <a:spcPct val="100000"/>
              </a:lnSpc>
              <a:spcBef>
                <a:spcPts val="600"/>
              </a:spcBef>
              <a:spcAft>
                <a:spcPts val="0"/>
              </a:spcAft>
              <a:buSzPts val="1120"/>
              <a:buNone/>
              <a:defRPr sz="1400">
                <a:solidFill>
                  <a:schemeClr val="lt1"/>
                </a:solidFill>
              </a:defRPr>
            </a:lvl5pPr>
            <a:lvl6pPr indent="-228600" lvl="5" marL="2743200" algn="l">
              <a:lnSpc>
                <a:spcPct val="100000"/>
              </a:lnSpc>
              <a:spcBef>
                <a:spcPts val="600"/>
              </a:spcBef>
              <a:spcAft>
                <a:spcPts val="0"/>
              </a:spcAft>
              <a:buSzPts val="1120"/>
              <a:buNone/>
              <a:defRPr sz="1400">
                <a:solidFill>
                  <a:schemeClr val="lt1"/>
                </a:solidFill>
              </a:defRPr>
            </a:lvl6pPr>
            <a:lvl7pPr indent="-228600" lvl="6" marL="3200400" algn="l">
              <a:lnSpc>
                <a:spcPct val="100000"/>
              </a:lnSpc>
              <a:spcBef>
                <a:spcPts val="600"/>
              </a:spcBef>
              <a:spcAft>
                <a:spcPts val="0"/>
              </a:spcAft>
              <a:buSzPts val="1120"/>
              <a:buNone/>
              <a:defRPr sz="1400">
                <a:solidFill>
                  <a:schemeClr val="lt1"/>
                </a:solidFill>
              </a:defRPr>
            </a:lvl7pPr>
            <a:lvl8pPr indent="-228600" lvl="7" marL="3657600" algn="l">
              <a:lnSpc>
                <a:spcPct val="100000"/>
              </a:lnSpc>
              <a:spcBef>
                <a:spcPts val="600"/>
              </a:spcBef>
              <a:spcAft>
                <a:spcPts val="0"/>
              </a:spcAft>
              <a:buSzPts val="1120"/>
              <a:buNone/>
              <a:defRPr sz="1400">
                <a:solidFill>
                  <a:schemeClr val="lt1"/>
                </a:solidFill>
              </a:defRPr>
            </a:lvl8pPr>
            <a:lvl9pPr indent="-228600" lvl="8" marL="4114800" algn="l">
              <a:lnSpc>
                <a:spcPct val="100000"/>
              </a:lnSpc>
              <a:spcBef>
                <a:spcPts val="600"/>
              </a:spcBef>
              <a:spcAft>
                <a:spcPts val="600"/>
              </a:spcAft>
              <a:buSzPts val="1120"/>
              <a:buNone/>
              <a:defRPr sz="1400">
                <a:solidFill>
                  <a:schemeClr val="lt1"/>
                </a:solidFill>
              </a:defRPr>
            </a:lvl9pPr>
          </a:lstStyle>
          <a:p/>
        </p:txBody>
      </p:sp>
      <p:sp>
        <p:nvSpPr>
          <p:cNvPr id="39" name="Google Shape;39;p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10"/>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0"/>
          <p:cNvSpPr txBox="1"/>
          <p:nvPr>
            <p:ph idx="1" type="body"/>
          </p:nvPr>
        </p:nvSpPr>
        <p:spPr>
          <a:xfrm>
            <a:off x="684211" y="685800"/>
            <a:ext cx="4937655" cy="3615267"/>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45" name="Google Shape;45;p10"/>
          <p:cNvSpPr txBox="1"/>
          <p:nvPr>
            <p:ph idx="2" type="body"/>
          </p:nvPr>
        </p:nvSpPr>
        <p:spPr>
          <a:xfrm>
            <a:off x="5808133" y="685801"/>
            <a:ext cx="4934479" cy="3615266"/>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46" name="Google Shape;46;p1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11"/>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1"/>
          <p:cNvSpPr txBox="1"/>
          <p:nvPr>
            <p:ph idx="1" type="body"/>
          </p:nvPr>
        </p:nvSpPr>
        <p:spPr>
          <a:xfrm>
            <a:off x="972080" y="685800"/>
            <a:ext cx="4649787"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2240"/>
              <a:buNone/>
              <a:defRPr b="0" sz="2800">
                <a:solidFill>
                  <a:schemeClr val="lt1"/>
                </a:solidFill>
              </a:defRPr>
            </a:lvl1pPr>
            <a:lvl2pPr indent="-228600" lvl="1" marL="914400" algn="l">
              <a:lnSpc>
                <a:spcPct val="100000"/>
              </a:lnSpc>
              <a:spcBef>
                <a:spcPts val="600"/>
              </a:spcBef>
              <a:spcAft>
                <a:spcPts val="0"/>
              </a:spcAft>
              <a:buSzPts val="1600"/>
              <a:buNone/>
              <a:defRPr b="1" sz="2000"/>
            </a:lvl2pPr>
            <a:lvl3pPr indent="-228600" lvl="2" marL="1371600" algn="l">
              <a:lnSpc>
                <a:spcPct val="100000"/>
              </a:lnSpc>
              <a:spcBef>
                <a:spcPts val="600"/>
              </a:spcBef>
              <a:spcAft>
                <a:spcPts val="0"/>
              </a:spcAft>
              <a:buSzPts val="1440"/>
              <a:buNone/>
              <a:defRPr b="1" sz="1800"/>
            </a:lvl3pPr>
            <a:lvl4pPr indent="-228600" lvl="3" marL="1828800" algn="l">
              <a:lnSpc>
                <a:spcPct val="100000"/>
              </a:lnSpc>
              <a:spcBef>
                <a:spcPts val="600"/>
              </a:spcBef>
              <a:spcAft>
                <a:spcPts val="0"/>
              </a:spcAft>
              <a:buSzPts val="1280"/>
              <a:buNone/>
              <a:defRPr b="1" sz="1600"/>
            </a:lvl4pPr>
            <a:lvl5pPr indent="-228600" lvl="4" marL="2286000" algn="l">
              <a:lnSpc>
                <a:spcPct val="100000"/>
              </a:lnSpc>
              <a:spcBef>
                <a:spcPts val="600"/>
              </a:spcBef>
              <a:spcAft>
                <a:spcPts val="0"/>
              </a:spcAft>
              <a:buSzPts val="1280"/>
              <a:buNone/>
              <a:defRPr b="1" sz="1600"/>
            </a:lvl5pPr>
            <a:lvl6pPr indent="-228600" lvl="5" marL="2743200" algn="l">
              <a:lnSpc>
                <a:spcPct val="100000"/>
              </a:lnSpc>
              <a:spcBef>
                <a:spcPts val="600"/>
              </a:spcBef>
              <a:spcAft>
                <a:spcPts val="0"/>
              </a:spcAft>
              <a:buSzPts val="1280"/>
              <a:buNone/>
              <a:defRPr b="1" sz="1600"/>
            </a:lvl6pPr>
            <a:lvl7pPr indent="-228600" lvl="6" marL="3200400" algn="l">
              <a:lnSpc>
                <a:spcPct val="100000"/>
              </a:lnSpc>
              <a:spcBef>
                <a:spcPts val="600"/>
              </a:spcBef>
              <a:spcAft>
                <a:spcPts val="0"/>
              </a:spcAft>
              <a:buSzPts val="1280"/>
              <a:buNone/>
              <a:defRPr b="1" sz="1600"/>
            </a:lvl7pPr>
            <a:lvl8pPr indent="-228600" lvl="7" marL="3657600" algn="l">
              <a:lnSpc>
                <a:spcPct val="100000"/>
              </a:lnSpc>
              <a:spcBef>
                <a:spcPts val="600"/>
              </a:spcBef>
              <a:spcAft>
                <a:spcPts val="0"/>
              </a:spcAft>
              <a:buSzPts val="1280"/>
              <a:buNone/>
              <a:defRPr b="1" sz="1600"/>
            </a:lvl8pPr>
            <a:lvl9pPr indent="-228600" lvl="8" marL="4114800" algn="l">
              <a:lnSpc>
                <a:spcPct val="100000"/>
              </a:lnSpc>
              <a:spcBef>
                <a:spcPts val="600"/>
              </a:spcBef>
              <a:spcAft>
                <a:spcPts val="600"/>
              </a:spcAft>
              <a:buSzPts val="1280"/>
              <a:buNone/>
              <a:defRPr b="1" sz="1600"/>
            </a:lvl9pPr>
          </a:lstStyle>
          <a:p/>
        </p:txBody>
      </p:sp>
      <p:sp>
        <p:nvSpPr>
          <p:cNvPr id="52" name="Google Shape;52;p11"/>
          <p:cNvSpPr txBox="1"/>
          <p:nvPr>
            <p:ph idx="2" type="body"/>
          </p:nvPr>
        </p:nvSpPr>
        <p:spPr>
          <a:xfrm>
            <a:off x="684211" y="1270529"/>
            <a:ext cx="4937655" cy="30305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53" name="Google Shape;53;p11"/>
          <p:cNvSpPr txBox="1"/>
          <p:nvPr>
            <p:ph idx="3" type="body"/>
          </p:nvPr>
        </p:nvSpPr>
        <p:spPr>
          <a:xfrm>
            <a:off x="6079066" y="685800"/>
            <a:ext cx="4665134"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2240"/>
              <a:buNone/>
              <a:defRPr b="0" sz="2800">
                <a:solidFill>
                  <a:schemeClr val="lt1"/>
                </a:solidFill>
              </a:defRPr>
            </a:lvl1pPr>
            <a:lvl2pPr indent="-228600" lvl="1" marL="914400" algn="l">
              <a:lnSpc>
                <a:spcPct val="100000"/>
              </a:lnSpc>
              <a:spcBef>
                <a:spcPts val="600"/>
              </a:spcBef>
              <a:spcAft>
                <a:spcPts val="0"/>
              </a:spcAft>
              <a:buSzPts val="1600"/>
              <a:buNone/>
              <a:defRPr b="1" sz="2000"/>
            </a:lvl2pPr>
            <a:lvl3pPr indent="-228600" lvl="2" marL="1371600" algn="l">
              <a:lnSpc>
                <a:spcPct val="100000"/>
              </a:lnSpc>
              <a:spcBef>
                <a:spcPts val="600"/>
              </a:spcBef>
              <a:spcAft>
                <a:spcPts val="0"/>
              </a:spcAft>
              <a:buSzPts val="1440"/>
              <a:buNone/>
              <a:defRPr b="1" sz="1800"/>
            </a:lvl3pPr>
            <a:lvl4pPr indent="-228600" lvl="3" marL="1828800" algn="l">
              <a:lnSpc>
                <a:spcPct val="100000"/>
              </a:lnSpc>
              <a:spcBef>
                <a:spcPts val="600"/>
              </a:spcBef>
              <a:spcAft>
                <a:spcPts val="0"/>
              </a:spcAft>
              <a:buSzPts val="1280"/>
              <a:buNone/>
              <a:defRPr b="1" sz="1600"/>
            </a:lvl4pPr>
            <a:lvl5pPr indent="-228600" lvl="4" marL="2286000" algn="l">
              <a:lnSpc>
                <a:spcPct val="100000"/>
              </a:lnSpc>
              <a:spcBef>
                <a:spcPts val="600"/>
              </a:spcBef>
              <a:spcAft>
                <a:spcPts val="0"/>
              </a:spcAft>
              <a:buSzPts val="1280"/>
              <a:buNone/>
              <a:defRPr b="1" sz="1600"/>
            </a:lvl5pPr>
            <a:lvl6pPr indent="-228600" lvl="5" marL="2743200" algn="l">
              <a:lnSpc>
                <a:spcPct val="100000"/>
              </a:lnSpc>
              <a:spcBef>
                <a:spcPts val="600"/>
              </a:spcBef>
              <a:spcAft>
                <a:spcPts val="0"/>
              </a:spcAft>
              <a:buSzPts val="1280"/>
              <a:buNone/>
              <a:defRPr b="1" sz="1600"/>
            </a:lvl6pPr>
            <a:lvl7pPr indent="-228600" lvl="6" marL="3200400" algn="l">
              <a:lnSpc>
                <a:spcPct val="100000"/>
              </a:lnSpc>
              <a:spcBef>
                <a:spcPts val="600"/>
              </a:spcBef>
              <a:spcAft>
                <a:spcPts val="0"/>
              </a:spcAft>
              <a:buSzPts val="1280"/>
              <a:buNone/>
              <a:defRPr b="1" sz="1600"/>
            </a:lvl7pPr>
            <a:lvl8pPr indent="-228600" lvl="7" marL="3657600" algn="l">
              <a:lnSpc>
                <a:spcPct val="100000"/>
              </a:lnSpc>
              <a:spcBef>
                <a:spcPts val="600"/>
              </a:spcBef>
              <a:spcAft>
                <a:spcPts val="0"/>
              </a:spcAft>
              <a:buSzPts val="1280"/>
              <a:buNone/>
              <a:defRPr b="1" sz="1600"/>
            </a:lvl8pPr>
            <a:lvl9pPr indent="-228600" lvl="8" marL="4114800" algn="l">
              <a:lnSpc>
                <a:spcPct val="100000"/>
              </a:lnSpc>
              <a:spcBef>
                <a:spcPts val="600"/>
              </a:spcBef>
              <a:spcAft>
                <a:spcPts val="600"/>
              </a:spcAft>
              <a:buSzPts val="1280"/>
              <a:buNone/>
              <a:defRPr b="1" sz="1600"/>
            </a:lvl9pPr>
          </a:lstStyle>
          <a:p/>
        </p:txBody>
      </p:sp>
      <p:sp>
        <p:nvSpPr>
          <p:cNvPr id="54" name="Google Shape;54;p11"/>
          <p:cNvSpPr txBox="1"/>
          <p:nvPr>
            <p:ph idx="4" type="body"/>
          </p:nvPr>
        </p:nvSpPr>
        <p:spPr>
          <a:xfrm>
            <a:off x="5806545" y="1262062"/>
            <a:ext cx="4929188" cy="30305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55" name="Google Shape;55;p1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12"/>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14"/>
          <p:cNvSpPr txBox="1"/>
          <p:nvPr>
            <p:ph type="title"/>
          </p:nvPr>
        </p:nvSpPr>
        <p:spPr>
          <a:xfrm>
            <a:off x="7085012" y="685800"/>
            <a:ext cx="3657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4"/>
          <p:cNvSpPr txBox="1"/>
          <p:nvPr>
            <p:ph idx="1" type="body"/>
          </p:nvPr>
        </p:nvSpPr>
        <p:spPr>
          <a:xfrm>
            <a:off x="684212" y="685800"/>
            <a:ext cx="5943601" cy="5308600"/>
          </a:xfrm>
          <a:prstGeom prst="rect">
            <a:avLst/>
          </a:prstGeom>
          <a:noFill/>
          <a:ln>
            <a:noFill/>
          </a:ln>
        </p:spPr>
        <p:txBody>
          <a:bodyPr anchorCtr="0" anchor="ctr" bIns="45700" lIns="91425" spcFirstLastPara="1" rIns="91425" wrap="square" tIns="45700">
            <a:normAutofit/>
          </a:bodyPr>
          <a:lstStyle>
            <a:lvl1pPr indent="-320040" lvl="0" marL="457200" algn="l">
              <a:lnSpc>
                <a:spcPct val="100000"/>
              </a:lnSpc>
              <a:spcBef>
                <a:spcPts val="360"/>
              </a:spcBef>
              <a:spcAft>
                <a:spcPts val="0"/>
              </a:spcAft>
              <a:buSzPts val="1440"/>
              <a:buChar char="▶"/>
              <a:defRPr/>
            </a:lvl1pPr>
            <a:lvl2pPr indent="-320040" lvl="1" marL="914400" algn="l">
              <a:lnSpc>
                <a:spcPct val="100000"/>
              </a:lnSpc>
              <a:spcBef>
                <a:spcPts val="600"/>
              </a:spcBef>
              <a:spcAft>
                <a:spcPts val="0"/>
              </a:spcAft>
              <a:buSzPts val="1440"/>
              <a:buChar char="▶"/>
              <a:defRPr/>
            </a:lvl2pPr>
            <a:lvl3pPr indent="-320039" lvl="2" marL="1371600" algn="l">
              <a:lnSpc>
                <a:spcPct val="100000"/>
              </a:lnSpc>
              <a:spcBef>
                <a:spcPts val="600"/>
              </a:spcBef>
              <a:spcAft>
                <a:spcPts val="0"/>
              </a:spcAft>
              <a:buSzPts val="1440"/>
              <a:buChar char="▶"/>
              <a:defRPr/>
            </a:lvl3pPr>
            <a:lvl4pPr indent="-320039" lvl="3" marL="1828800" algn="l">
              <a:lnSpc>
                <a:spcPct val="100000"/>
              </a:lnSpc>
              <a:spcBef>
                <a:spcPts val="600"/>
              </a:spcBef>
              <a:spcAft>
                <a:spcPts val="0"/>
              </a:spcAft>
              <a:buSzPts val="1440"/>
              <a:buChar char="▶"/>
              <a:defRPr/>
            </a:lvl4pPr>
            <a:lvl5pPr indent="-320039" lvl="4" marL="2286000" algn="l">
              <a:lnSpc>
                <a:spcPct val="100000"/>
              </a:lnSpc>
              <a:spcBef>
                <a:spcPts val="600"/>
              </a:spcBef>
              <a:spcAft>
                <a:spcPts val="0"/>
              </a:spcAft>
              <a:buSzPts val="1440"/>
              <a:buChar char="▶"/>
              <a:defRPr/>
            </a:lvl5pPr>
            <a:lvl6pPr indent="-320039" lvl="5" marL="2743200" algn="l">
              <a:lnSpc>
                <a:spcPct val="100000"/>
              </a:lnSpc>
              <a:spcBef>
                <a:spcPts val="600"/>
              </a:spcBef>
              <a:spcAft>
                <a:spcPts val="0"/>
              </a:spcAft>
              <a:buSzPts val="1440"/>
              <a:buChar char="▶"/>
              <a:defRPr/>
            </a:lvl6pPr>
            <a:lvl7pPr indent="-320039" lvl="6" marL="3200400" algn="l">
              <a:lnSpc>
                <a:spcPct val="100000"/>
              </a:lnSpc>
              <a:spcBef>
                <a:spcPts val="600"/>
              </a:spcBef>
              <a:spcAft>
                <a:spcPts val="0"/>
              </a:spcAft>
              <a:buSzPts val="1440"/>
              <a:buChar char="▶"/>
              <a:defRPr/>
            </a:lvl7pPr>
            <a:lvl8pPr indent="-320040" lvl="7" marL="3657600" algn="l">
              <a:lnSpc>
                <a:spcPct val="100000"/>
              </a:lnSpc>
              <a:spcBef>
                <a:spcPts val="600"/>
              </a:spcBef>
              <a:spcAft>
                <a:spcPts val="0"/>
              </a:spcAft>
              <a:buSzPts val="1440"/>
              <a:buChar char="▶"/>
              <a:defRPr/>
            </a:lvl8pPr>
            <a:lvl9pPr indent="-320040" lvl="8" marL="4114800" algn="l">
              <a:lnSpc>
                <a:spcPct val="100000"/>
              </a:lnSpc>
              <a:spcBef>
                <a:spcPts val="600"/>
              </a:spcBef>
              <a:spcAft>
                <a:spcPts val="600"/>
              </a:spcAft>
              <a:buSzPts val="1440"/>
              <a:buChar char="▶"/>
              <a:defRPr/>
            </a:lvl9pPr>
          </a:lstStyle>
          <a:p/>
        </p:txBody>
      </p:sp>
      <p:sp>
        <p:nvSpPr>
          <p:cNvPr id="70" name="Google Shape;70;p14"/>
          <p:cNvSpPr txBox="1"/>
          <p:nvPr>
            <p:ph idx="2" type="body"/>
          </p:nvPr>
        </p:nvSpPr>
        <p:spPr>
          <a:xfrm>
            <a:off x="7085012" y="2209799"/>
            <a:ext cx="3657600" cy="20912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SzPts val="1280"/>
              <a:buNone/>
              <a:defRPr sz="1600"/>
            </a:lvl1pPr>
            <a:lvl2pPr indent="-228600" lvl="1" marL="914400" algn="l">
              <a:lnSpc>
                <a:spcPct val="100000"/>
              </a:lnSpc>
              <a:spcBef>
                <a:spcPts val="600"/>
              </a:spcBef>
              <a:spcAft>
                <a:spcPts val="0"/>
              </a:spcAft>
              <a:buSzPts val="960"/>
              <a:buNone/>
              <a:defRPr sz="1200"/>
            </a:lvl2pPr>
            <a:lvl3pPr indent="-228600" lvl="2" marL="1371600" algn="l">
              <a:lnSpc>
                <a:spcPct val="100000"/>
              </a:lnSpc>
              <a:spcBef>
                <a:spcPts val="600"/>
              </a:spcBef>
              <a:spcAft>
                <a:spcPts val="0"/>
              </a:spcAft>
              <a:buSzPts val="800"/>
              <a:buNone/>
              <a:defRPr sz="1000"/>
            </a:lvl3pPr>
            <a:lvl4pPr indent="-228600" lvl="3" marL="1828800" algn="l">
              <a:lnSpc>
                <a:spcPct val="100000"/>
              </a:lnSpc>
              <a:spcBef>
                <a:spcPts val="600"/>
              </a:spcBef>
              <a:spcAft>
                <a:spcPts val="0"/>
              </a:spcAft>
              <a:buSzPts val="720"/>
              <a:buNone/>
              <a:defRPr sz="900"/>
            </a:lvl4pPr>
            <a:lvl5pPr indent="-228600" lvl="4" marL="2286000" algn="l">
              <a:lnSpc>
                <a:spcPct val="100000"/>
              </a:lnSpc>
              <a:spcBef>
                <a:spcPts val="600"/>
              </a:spcBef>
              <a:spcAft>
                <a:spcPts val="0"/>
              </a:spcAft>
              <a:buSzPts val="720"/>
              <a:buNone/>
              <a:defRPr sz="900"/>
            </a:lvl5pPr>
            <a:lvl6pPr indent="-228600" lvl="5" marL="2743200" algn="l">
              <a:lnSpc>
                <a:spcPct val="100000"/>
              </a:lnSpc>
              <a:spcBef>
                <a:spcPts val="600"/>
              </a:spcBef>
              <a:spcAft>
                <a:spcPts val="0"/>
              </a:spcAft>
              <a:buSzPts val="720"/>
              <a:buNone/>
              <a:defRPr sz="900"/>
            </a:lvl6pPr>
            <a:lvl7pPr indent="-228600" lvl="6" marL="3200400" algn="l">
              <a:lnSpc>
                <a:spcPct val="100000"/>
              </a:lnSpc>
              <a:spcBef>
                <a:spcPts val="600"/>
              </a:spcBef>
              <a:spcAft>
                <a:spcPts val="0"/>
              </a:spcAft>
              <a:buSzPts val="720"/>
              <a:buNone/>
              <a:defRPr sz="900"/>
            </a:lvl7pPr>
            <a:lvl8pPr indent="-228600" lvl="7" marL="3657600" algn="l">
              <a:lnSpc>
                <a:spcPct val="100000"/>
              </a:lnSpc>
              <a:spcBef>
                <a:spcPts val="600"/>
              </a:spcBef>
              <a:spcAft>
                <a:spcPts val="0"/>
              </a:spcAft>
              <a:buSzPts val="720"/>
              <a:buNone/>
              <a:defRPr sz="900"/>
            </a:lvl8pPr>
            <a:lvl9pPr indent="-228600" lvl="8" marL="4114800" algn="l">
              <a:lnSpc>
                <a:spcPct val="100000"/>
              </a:lnSpc>
              <a:spcBef>
                <a:spcPts val="600"/>
              </a:spcBef>
              <a:spcAft>
                <a:spcPts val="600"/>
              </a:spcAft>
              <a:buSzPts val="720"/>
              <a:buNone/>
              <a:defRPr sz="900"/>
            </a:lvl9pPr>
          </a:lstStyle>
          <a:p/>
        </p:txBody>
      </p:sp>
      <p:sp>
        <p:nvSpPr>
          <p:cNvPr id="71" name="Google Shape;71;p1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5"/>
          <p:cNvSpPr txBox="1"/>
          <p:nvPr>
            <p:ph type="title"/>
          </p:nvPr>
        </p:nvSpPr>
        <p:spPr>
          <a:xfrm>
            <a:off x="4722812" y="1447800"/>
            <a:ext cx="6019800" cy="1143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800"/>
              <a:buFont typeface="Century Gothic"/>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
          <p:cNvSpPr/>
          <p:nvPr>
            <p:ph idx="2" type="pic"/>
          </p:nvPr>
        </p:nvSpPr>
        <p:spPr>
          <a:xfrm>
            <a:off x="989012" y="914400"/>
            <a:ext cx="3280974" cy="45720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77" name="Google Shape;77;p15"/>
          <p:cNvSpPr txBox="1"/>
          <p:nvPr>
            <p:ph idx="1" type="body"/>
          </p:nvPr>
        </p:nvSpPr>
        <p:spPr>
          <a:xfrm>
            <a:off x="4722812" y="2777066"/>
            <a:ext cx="6021388" cy="204893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440"/>
              <a:buNone/>
              <a:defRPr sz="1800"/>
            </a:lvl1pPr>
            <a:lvl2pPr indent="-228600" lvl="1" marL="914400" algn="l">
              <a:lnSpc>
                <a:spcPct val="100000"/>
              </a:lnSpc>
              <a:spcBef>
                <a:spcPts val="600"/>
              </a:spcBef>
              <a:spcAft>
                <a:spcPts val="0"/>
              </a:spcAft>
              <a:buSzPts val="960"/>
              <a:buNone/>
              <a:defRPr sz="1200"/>
            </a:lvl2pPr>
            <a:lvl3pPr indent="-228600" lvl="2" marL="1371600" algn="l">
              <a:lnSpc>
                <a:spcPct val="100000"/>
              </a:lnSpc>
              <a:spcBef>
                <a:spcPts val="600"/>
              </a:spcBef>
              <a:spcAft>
                <a:spcPts val="0"/>
              </a:spcAft>
              <a:buSzPts val="800"/>
              <a:buNone/>
              <a:defRPr sz="1000"/>
            </a:lvl3pPr>
            <a:lvl4pPr indent="-228600" lvl="3" marL="1828800" algn="l">
              <a:lnSpc>
                <a:spcPct val="100000"/>
              </a:lnSpc>
              <a:spcBef>
                <a:spcPts val="600"/>
              </a:spcBef>
              <a:spcAft>
                <a:spcPts val="0"/>
              </a:spcAft>
              <a:buSzPts val="720"/>
              <a:buNone/>
              <a:defRPr sz="900"/>
            </a:lvl4pPr>
            <a:lvl5pPr indent="-228600" lvl="4" marL="2286000" algn="l">
              <a:lnSpc>
                <a:spcPct val="100000"/>
              </a:lnSpc>
              <a:spcBef>
                <a:spcPts val="600"/>
              </a:spcBef>
              <a:spcAft>
                <a:spcPts val="0"/>
              </a:spcAft>
              <a:buSzPts val="720"/>
              <a:buNone/>
              <a:defRPr sz="900"/>
            </a:lvl5pPr>
            <a:lvl6pPr indent="-228600" lvl="5" marL="2743200" algn="l">
              <a:lnSpc>
                <a:spcPct val="100000"/>
              </a:lnSpc>
              <a:spcBef>
                <a:spcPts val="600"/>
              </a:spcBef>
              <a:spcAft>
                <a:spcPts val="0"/>
              </a:spcAft>
              <a:buSzPts val="720"/>
              <a:buNone/>
              <a:defRPr sz="900"/>
            </a:lvl6pPr>
            <a:lvl7pPr indent="-228600" lvl="6" marL="3200400" algn="l">
              <a:lnSpc>
                <a:spcPct val="100000"/>
              </a:lnSpc>
              <a:spcBef>
                <a:spcPts val="600"/>
              </a:spcBef>
              <a:spcAft>
                <a:spcPts val="0"/>
              </a:spcAft>
              <a:buSzPts val="720"/>
              <a:buNone/>
              <a:defRPr sz="900"/>
            </a:lvl7pPr>
            <a:lvl8pPr indent="-228600" lvl="7" marL="3657600" algn="l">
              <a:lnSpc>
                <a:spcPct val="100000"/>
              </a:lnSpc>
              <a:spcBef>
                <a:spcPts val="600"/>
              </a:spcBef>
              <a:spcAft>
                <a:spcPts val="0"/>
              </a:spcAft>
              <a:buSzPts val="720"/>
              <a:buNone/>
              <a:defRPr sz="900"/>
            </a:lvl8pPr>
            <a:lvl9pPr indent="-228600" lvl="8" marL="4114800" algn="l">
              <a:lnSpc>
                <a:spcPct val="100000"/>
              </a:lnSpc>
              <a:spcBef>
                <a:spcPts val="600"/>
              </a:spcBef>
              <a:spcAft>
                <a:spcPts val="600"/>
              </a:spcAft>
              <a:buSzPts val="720"/>
              <a:buNone/>
              <a:defRPr sz="900"/>
            </a:lvl9pPr>
          </a:lstStyle>
          <a:p/>
        </p:txBody>
      </p:sp>
      <p:sp>
        <p:nvSpPr>
          <p:cNvPr id="78" name="Google Shape;78;p1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D3D3D"/>
            </a:gs>
            <a:gs pos="10000">
              <a:srgbClr val="3D3D3D"/>
            </a:gs>
            <a:gs pos="100000">
              <a:schemeClr val="dk2"/>
            </a:gs>
          </a:gsLst>
          <a:lin ang="6120000" scaled="0"/>
        </a:gradFill>
      </p:bgPr>
    </p:bg>
    <p:spTree>
      <p:nvGrpSpPr>
        <p:cNvPr id="5" name="Shape 5"/>
        <p:cNvGrpSpPr/>
        <p:nvPr/>
      </p:nvGrpSpPr>
      <p:grpSpPr>
        <a:xfrm>
          <a:off x="0" y="0"/>
          <a:ext cx="0" cy="0"/>
          <a:chOff x="0" y="0"/>
          <a:chExt cx="0" cy="0"/>
        </a:xfrm>
      </p:grpSpPr>
      <p:grpSp>
        <p:nvGrpSpPr>
          <p:cNvPr id="6" name="Google Shape;6;p6"/>
          <p:cNvGrpSpPr/>
          <p:nvPr/>
        </p:nvGrpSpPr>
        <p:grpSpPr>
          <a:xfrm>
            <a:off x="9206969" y="2963333"/>
            <a:ext cx="2981858" cy="3208867"/>
            <a:chOff x="9206969" y="2963333"/>
            <a:chExt cx="2981858" cy="3208867"/>
          </a:xfrm>
        </p:grpSpPr>
        <p:cxnSp>
          <p:nvCxnSpPr>
            <p:cNvPr id="7" name="Google Shape;7;p6"/>
            <p:cNvCxnSpPr/>
            <p:nvPr/>
          </p:nvCxnSpPr>
          <p:spPr>
            <a:xfrm flipH="1">
              <a:off x="11276012" y="2963333"/>
              <a:ext cx="912814" cy="912812"/>
            </a:xfrm>
            <a:prstGeom prst="straightConnector1">
              <a:avLst/>
            </a:prstGeom>
            <a:noFill/>
            <a:ln cap="flat" cmpd="sng" w="9525">
              <a:solidFill>
                <a:schemeClr val="lt1"/>
              </a:solidFill>
              <a:prstDash val="solid"/>
              <a:round/>
              <a:headEnd len="sm" w="sm" type="none"/>
              <a:tailEnd len="sm" w="sm" type="none"/>
            </a:ln>
          </p:spPr>
        </p:cxnSp>
        <p:cxnSp>
          <p:nvCxnSpPr>
            <p:cNvPr id="8" name="Google Shape;8;p6"/>
            <p:cNvCxnSpPr/>
            <p:nvPr/>
          </p:nvCxnSpPr>
          <p:spPr>
            <a:xfrm flipH="1">
              <a:off x="9206969" y="3190344"/>
              <a:ext cx="2981857" cy="2981856"/>
            </a:xfrm>
            <a:prstGeom prst="straightConnector1">
              <a:avLst/>
            </a:prstGeom>
            <a:noFill/>
            <a:ln cap="flat" cmpd="sng" w="9525">
              <a:solidFill>
                <a:schemeClr val="lt1"/>
              </a:solidFill>
              <a:prstDash val="solid"/>
              <a:round/>
              <a:headEnd len="sm" w="sm" type="none"/>
              <a:tailEnd len="sm" w="sm" type="none"/>
            </a:ln>
          </p:spPr>
        </p:cxnSp>
        <p:cxnSp>
          <p:nvCxnSpPr>
            <p:cNvPr id="9" name="Google Shape;9;p6"/>
            <p:cNvCxnSpPr/>
            <p:nvPr/>
          </p:nvCxnSpPr>
          <p:spPr>
            <a:xfrm flipH="1">
              <a:off x="10292292" y="3285067"/>
              <a:ext cx="1896534" cy="1896533"/>
            </a:xfrm>
            <a:prstGeom prst="straightConnector1">
              <a:avLst/>
            </a:prstGeom>
            <a:noFill/>
            <a:ln cap="flat" cmpd="sng" w="9525">
              <a:solidFill>
                <a:schemeClr val="lt1"/>
              </a:solidFill>
              <a:prstDash val="solid"/>
              <a:round/>
              <a:headEnd len="sm" w="sm" type="none"/>
              <a:tailEnd len="sm" w="sm" type="none"/>
            </a:ln>
          </p:spPr>
        </p:cxnSp>
        <p:cxnSp>
          <p:nvCxnSpPr>
            <p:cNvPr id="10" name="Google Shape;10;p6"/>
            <p:cNvCxnSpPr/>
            <p:nvPr/>
          </p:nvCxnSpPr>
          <p:spPr>
            <a:xfrm flipH="1">
              <a:off x="10443103" y="3131080"/>
              <a:ext cx="1745722" cy="1745720"/>
            </a:xfrm>
            <a:prstGeom prst="straightConnector1">
              <a:avLst/>
            </a:prstGeom>
            <a:noFill/>
            <a:ln cap="flat" cmpd="sng" w="28575">
              <a:solidFill>
                <a:schemeClr val="lt1"/>
              </a:solidFill>
              <a:prstDash val="solid"/>
              <a:round/>
              <a:headEnd len="sm" w="sm" type="none"/>
              <a:tailEnd len="sm" w="sm" type="none"/>
            </a:ln>
          </p:spPr>
        </p:cxnSp>
        <p:cxnSp>
          <p:nvCxnSpPr>
            <p:cNvPr id="11" name="Google Shape;11;p6"/>
            <p:cNvCxnSpPr/>
            <p:nvPr/>
          </p:nvCxnSpPr>
          <p:spPr>
            <a:xfrm flipH="1">
              <a:off x="10918826" y="3683001"/>
              <a:ext cx="1270001" cy="1269999"/>
            </a:xfrm>
            <a:prstGeom prst="straightConnector1">
              <a:avLst/>
            </a:prstGeom>
            <a:noFill/>
            <a:ln cap="flat" cmpd="sng" w="28575">
              <a:solidFill>
                <a:schemeClr val="lt1"/>
              </a:solidFill>
              <a:prstDash val="solid"/>
              <a:round/>
              <a:headEnd len="sm" w="sm" type="none"/>
              <a:tailEnd len="sm" w="sm" type="none"/>
            </a:ln>
          </p:spPr>
        </p:cxnSp>
      </p:grpSp>
      <p:sp>
        <p:nvSpPr>
          <p:cNvPr id="12" name="Google Shape;12;p6"/>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3" name="Google Shape;13;p6"/>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30200" lvl="0" marL="457200" marR="0" rtl="0" algn="l">
              <a:lnSpc>
                <a:spcPct val="100000"/>
              </a:lnSpc>
              <a:spcBef>
                <a:spcPts val="400"/>
              </a:spcBef>
              <a:spcAft>
                <a:spcPts val="0"/>
              </a:spcAft>
              <a:buClr>
                <a:schemeClr val="lt1"/>
              </a:buClr>
              <a:buSzPts val="1600"/>
              <a:buFont typeface="Noto San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lnSpc>
                <a:spcPct val="100000"/>
              </a:lnSpc>
              <a:spcBef>
                <a:spcPts val="600"/>
              </a:spcBef>
              <a:spcAft>
                <a:spcPts val="0"/>
              </a:spcAft>
              <a:buClr>
                <a:schemeClr val="lt1"/>
              </a:buClr>
              <a:buSzPts val="1440"/>
              <a:buFont typeface="Noto San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lnSpc>
                <a:spcPct val="100000"/>
              </a:lnSpc>
              <a:spcBef>
                <a:spcPts val="600"/>
              </a:spcBef>
              <a:spcAft>
                <a:spcPts val="0"/>
              </a:spcAft>
              <a:buClr>
                <a:schemeClr val="lt1"/>
              </a:buClr>
              <a:buSzPts val="1280"/>
              <a:buFont typeface="Noto San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lnSpc>
                <a:spcPct val="100000"/>
              </a:lnSpc>
              <a:spcBef>
                <a:spcPts val="600"/>
              </a:spcBef>
              <a:spcAft>
                <a:spcPts val="0"/>
              </a:spcAft>
              <a:buClr>
                <a:schemeClr val="lt1"/>
              </a:buClr>
              <a:buSzPts val="1120"/>
              <a:buFont typeface="Noto San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lnSpc>
                <a:spcPct val="100000"/>
              </a:lnSpc>
              <a:spcBef>
                <a:spcPts val="600"/>
              </a:spcBef>
              <a:spcAft>
                <a:spcPts val="0"/>
              </a:spcAft>
              <a:buClr>
                <a:schemeClr val="lt1"/>
              </a:buClr>
              <a:buSzPts val="1120"/>
              <a:buFont typeface="Noto San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lnSpc>
                <a:spcPct val="100000"/>
              </a:lnSpc>
              <a:spcBef>
                <a:spcPts val="600"/>
              </a:spcBef>
              <a:spcAft>
                <a:spcPts val="0"/>
              </a:spcAft>
              <a:buClr>
                <a:schemeClr val="lt1"/>
              </a:buClr>
              <a:buSzPts val="1120"/>
              <a:buFont typeface="Noto San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lnSpc>
                <a:spcPct val="100000"/>
              </a:lnSpc>
              <a:spcBef>
                <a:spcPts val="600"/>
              </a:spcBef>
              <a:spcAft>
                <a:spcPts val="0"/>
              </a:spcAft>
              <a:buClr>
                <a:schemeClr val="lt1"/>
              </a:buClr>
              <a:buSzPts val="1120"/>
              <a:buFont typeface="Noto San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lnSpc>
                <a:spcPct val="100000"/>
              </a:lnSpc>
              <a:spcBef>
                <a:spcPts val="600"/>
              </a:spcBef>
              <a:spcAft>
                <a:spcPts val="0"/>
              </a:spcAft>
              <a:buClr>
                <a:schemeClr val="lt1"/>
              </a:buClr>
              <a:buSzPts val="1120"/>
              <a:buFont typeface="Noto San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lnSpc>
                <a:spcPct val="100000"/>
              </a:lnSpc>
              <a:spcBef>
                <a:spcPts val="600"/>
              </a:spcBef>
              <a:spcAft>
                <a:spcPts val="600"/>
              </a:spcAft>
              <a:buClr>
                <a:schemeClr val="lt1"/>
              </a:buClr>
              <a:buSzPts val="1120"/>
              <a:buFont typeface="Noto San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3200"/>
              <a:buFont typeface="Arial"/>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
          <p:cNvSpPr txBox="1"/>
          <p:nvPr>
            <p:ph type="ctrTitle"/>
          </p:nvPr>
        </p:nvSpPr>
        <p:spPr>
          <a:xfrm>
            <a:off x="684212" y="685799"/>
            <a:ext cx="8001000" cy="29718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4800"/>
              <a:buFont typeface="Century Gothic"/>
              <a:buNone/>
            </a:pPr>
            <a:r>
              <a:rPr lang="en-US"/>
              <a:t>COUNCILOR MEJIA X CITY SERVICES PROJECT</a:t>
            </a:r>
            <a:endParaRPr/>
          </a:p>
        </p:txBody>
      </p:sp>
      <p:sp>
        <p:nvSpPr>
          <p:cNvPr id="142" name="Google Shape;142;p1"/>
          <p:cNvSpPr txBox="1"/>
          <p:nvPr>
            <p:ph idx="1" type="subTitle"/>
          </p:nvPr>
        </p:nvSpPr>
        <p:spPr>
          <a:xfrm>
            <a:off x="684212" y="3843867"/>
            <a:ext cx="6400800" cy="194733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SzPct val="79999"/>
              <a:buNone/>
            </a:pPr>
            <a:r>
              <a:rPr b="1" lang="en-US" u="sng"/>
              <a:t>Team 3</a:t>
            </a:r>
            <a:endParaRPr/>
          </a:p>
          <a:p>
            <a:pPr indent="0" lvl="0" marL="0" rtl="0" algn="l">
              <a:lnSpc>
                <a:spcPct val="100000"/>
              </a:lnSpc>
              <a:spcBef>
                <a:spcPts val="988"/>
              </a:spcBef>
              <a:spcAft>
                <a:spcPts val="0"/>
              </a:spcAft>
              <a:buSzPct val="79999"/>
              <a:buNone/>
            </a:pPr>
            <a:r>
              <a:rPr lang="en-US"/>
              <a:t>Derek Dumouchel - Team Lead	</a:t>
            </a:r>
            <a:endParaRPr/>
          </a:p>
          <a:p>
            <a:pPr indent="0" lvl="0" marL="0" rtl="0" algn="l">
              <a:lnSpc>
                <a:spcPct val="100000"/>
              </a:lnSpc>
              <a:spcBef>
                <a:spcPts val="988"/>
              </a:spcBef>
              <a:spcAft>
                <a:spcPts val="0"/>
              </a:spcAft>
              <a:buSzPct val="79999"/>
              <a:buNone/>
            </a:pPr>
            <a:r>
              <a:rPr lang="en-US"/>
              <a:t>Zihao Shen</a:t>
            </a:r>
            <a:endParaRPr/>
          </a:p>
          <a:p>
            <a:pPr indent="0" lvl="0" marL="0" rtl="0" algn="l">
              <a:lnSpc>
                <a:spcPct val="100000"/>
              </a:lnSpc>
              <a:spcBef>
                <a:spcPts val="988"/>
              </a:spcBef>
              <a:spcAft>
                <a:spcPts val="0"/>
              </a:spcAft>
              <a:buSzPct val="79999"/>
              <a:buNone/>
            </a:pPr>
            <a:r>
              <a:rPr lang="en-US"/>
              <a:t>Tian Tan</a:t>
            </a:r>
            <a:endParaRPr/>
          </a:p>
          <a:p>
            <a:pPr indent="0" lvl="0" marL="0" rtl="0" algn="l">
              <a:lnSpc>
                <a:spcPct val="100000"/>
              </a:lnSpc>
              <a:spcBef>
                <a:spcPts val="988"/>
              </a:spcBef>
              <a:spcAft>
                <a:spcPts val="0"/>
              </a:spcAft>
              <a:buSzPct val="79999"/>
              <a:buNone/>
            </a:pPr>
            <a:r>
              <a:rPr lang="en-US"/>
              <a:t>Lu Yao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b069364e32_0_29"/>
          <p:cNvSpPr txBox="1"/>
          <p:nvPr>
            <p:ph type="ctrTitle"/>
          </p:nvPr>
        </p:nvSpPr>
        <p:spPr>
          <a:xfrm>
            <a:off x="684212" y="685799"/>
            <a:ext cx="8001000" cy="2971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4800"/>
              <a:buFont typeface="Century Gothic"/>
              <a:buNone/>
            </a:pPr>
            <a:r>
              <a:rPr lang="en-US"/>
              <a:t>COUNCILOR MEJIA X CITY SERVICES PROJECT</a:t>
            </a:r>
            <a:endParaRPr/>
          </a:p>
          <a:p>
            <a:pPr indent="0" lvl="0" marL="0" rtl="0" algn="l">
              <a:lnSpc>
                <a:spcPct val="100000"/>
              </a:lnSpc>
              <a:spcBef>
                <a:spcPts val="0"/>
              </a:spcBef>
              <a:spcAft>
                <a:spcPts val="0"/>
              </a:spcAft>
              <a:buClr>
                <a:schemeClr val="lt1"/>
              </a:buClr>
              <a:buSzPts val="4800"/>
              <a:buFont typeface="Century Gothic"/>
              <a:buNone/>
            </a:pPr>
            <a:r>
              <a:t/>
            </a:r>
            <a:endParaRPr/>
          </a:p>
          <a:p>
            <a:pPr indent="0" lvl="0" marL="0" rtl="0" algn="l">
              <a:lnSpc>
                <a:spcPct val="100000"/>
              </a:lnSpc>
              <a:spcBef>
                <a:spcPts val="0"/>
              </a:spcBef>
              <a:spcAft>
                <a:spcPts val="0"/>
              </a:spcAft>
              <a:buClr>
                <a:schemeClr val="lt1"/>
              </a:buClr>
              <a:buSzPts val="4800"/>
              <a:buFont typeface="Century Gothic"/>
              <a:buNone/>
            </a:pPr>
            <a:r>
              <a:rPr lang="en-US" sz="3255"/>
              <a:t>Early Insights - Follow Up Presentation </a:t>
            </a:r>
            <a:endParaRPr sz="3255"/>
          </a:p>
        </p:txBody>
      </p:sp>
      <p:sp>
        <p:nvSpPr>
          <p:cNvPr id="205" name="Google Shape;205;g1b069364e32_0_29"/>
          <p:cNvSpPr txBox="1"/>
          <p:nvPr>
            <p:ph idx="1" type="subTitle"/>
          </p:nvPr>
        </p:nvSpPr>
        <p:spPr>
          <a:xfrm>
            <a:off x="684212" y="3843867"/>
            <a:ext cx="6400800" cy="19473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00000"/>
              </a:lnSpc>
              <a:spcBef>
                <a:spcPts val="0"/>
              </a:spcBef>
              <a:spcAft>
                <a:spcPts val="0"/>
              </a:spcAft>
              <a:buSzPts val="1680"/>
              <a:buNone/>
            </a:pPr>
            <a:r>
              <a:rPr b="1" lang="en-US" u="sng"/>
              <a:t>Team 3</a:t>
            </a:r>
            <a:endParaRPr/>
          </a:p>
          <a:p>
            <a:pPr indent="0" lvl="0" marL="0" rtl="0" algn="l">
              <a:lnSpc>
                <a:spcPct val="100000"/>
              </a:lnSpc>
              <a:spcBef>
                <a:spcPts val="988"/>
              </a:spcBef>
              <a:spcAft>
                <a:spcPts val="0"/>
              </a:spcAft>
              <a:buSzPts val="1680"/>
              <a:buNone/>
            </a:pPr>
            <a:r>
              <a:rPr lang="en-US"/>
              <a:t>Derek Dumouchel - Team Lead	</a:t>
            </a:r>
            <a:endParaRPr/>
          </a:p>
          <a:p>
            <a:pPr indent="0" lvl="0" marL="0" rtl="0" algn="l">
              <a:lnSpc>
                <a:spcPct val="100000"/>
              </a:lnSpc>
              <a:spcBef>
                <a:spcPts val="988"/>
              </a:spcBef>
              <a:spcAft>
                <a:spcPts val="0"/>
              </a:spcAft>
              <a:buSzPts val="1680"/>
              <a:buNone/>
            </a:pPr>
            <a:r>
              <a:rPr lang="en-US"/>
              <a:t>Zihao Shen</a:t>
            </a:r>
            <a:endParaRPr/>
          </a:p>
          <a:p>
            <a:pPr indent="0" lvl="0" marL="0" rtl="0" algn="l">
              <a:lnSpc>
                <a:spcPct val="100000"/>
              </a:lnSpc>
              <a:spcBef>
                <a:spcPts val="988"/>
              </a:spcBef>
              <a:spcAft>
                <a:spcPts val="0"/>
              </a:spcAft>
              <a:buSzPts val="1680"/>
              <a:buNone/>
            </a:pPr>
            <a:r>
              <a:rPr lang="en-US"/>
              <a:t>Tian Tan</a:t>
            </a:r>
            <a:endParaRPr/>
          </a:p>
          <a:p>
            <a:pPr indent="0" lvl="0" marL="0" rtl="0" algn="l">
              <a:lnSpc>
                <a:spcPct val="100000"/>
              </a:lnSpc>
              <a:spcBef>
                <a:spcPts val="988"/>
              </a:spcBef>
              <a:spcAft>
                <a:spcPts val="0"/>
              </a:spcAft>
              <a:buSzPts val="1680"/>
              <a:buNone/>
            </a:pPr>
            <a:r>
              <a:rPr lang="en-US"/>
              <a:t>Lu Yao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b048a5ea06_0_11"/>
          <p:cNvSpPr txBox="1"/>
          <p:nvPr/>
        </p:nvSpPr>
        <p:spPr>
          <a:xfrm>
            <a:off x="664850" y="1526350"/>
            <a:ext cx="10057200" cy="4386900"/>
          </a:xfrm>
          <a:prstGeom prst="rect">
            <a:avLst/>
          </a:prstGeom>
          <a:noFill/>
          <a:ln>
            <a:noFill/>
          </a:ln>
        </p:spPr>
        <p:txBody>
          <a:bodyPr anchorCtr="0" anchor="t" bIns="91425" lIns="91425" spcFirstLastPara="1" rIns="91425" wrap="square" tIns="91425">
            <a:spAutoFit/>
          </a:bodyPr>
          <a:lstStyle/>
          <a:p>
            <a:pPr indent="0" lvl="0" marL="0" rtl="0" algn="l">
              <a:spcBef>
                <a:spcPts val="420"/>
              </a:spcBef>
              <a:spcAft>
                <a:spcPts val="0"/>
              </a:spcAft>
              <a:buNone/>
            </a:pPr>
            <a:r>
              <a:rPr lang="en-US" sz="2100">
                <a:solidFill>
                  <a:schemeClr val="lt1"/>
                </a:solidFill>
                <a:latin typeface="Century Gothic"/>
                <a:ea typeface="Century Gothic"/>
                <a:cs typeface="Century Gothic"/>
                <a:sym typeface="Century Gothic"/>
              </a:rPr>
              <a:t>In the last time, we analyzed the three datasets of Business Assistance Funds, Licenses and Census in the basic project in detail. </a:t>
            </a:r>
            <a:endParaRPr sz="2100">
              <a:solidFill>
                <a:schemeClr val="lt1"/>
              </a:solidFill>
              <a:latin typeface="Century Gothic"/>
              <a:ea typeface="Century Gothic"/>
              <a:cs typeface="Century Gothic"/>
              <a:sym typeface="Century Gothic"/>
            </a:endParaRPr>
          </a:p>
          <a:p>
            <a:pPr indent="0" lvl="0" marL="0" rtl="0" algn="l">
              <a:spcBef>
                <a:spcPts val="420"/>
              </a:spcBef>
              <a:spcAft>
                <a:spcPts val="0"/>
              </a:spcAft>
              <a:buNone/>
            </a:pPr>
            <a:r>
              <a:rPr lang="en-US" sz="2100">
                <a:solidFill>
                  <a:schemeClr val="lt1"/>
                </a:solidFill>
                <a:latin typeface="Century Gothic"/>
                <a:ea typeface="Century Gothic"/>
                <a:cs typeface="Century Gothic"/>
                <a:sym typeface="Century Gothic"/>
              </a:rPr>
              <a:t>We found that where the number of licenses and population were higher, business funds were relatively higher.</a:t>
            </a:r>
            <a:endParaRPr sz="2100">
              <a:solidFill>
                <a:schemeClr val="lt1"/>
              </a:solidFill>
              <a:latin typeface="Century Gothic"/>
              <a:ea typeface="Century Gothic"/>
              <a:cs typeface="Century Gothic"/>
              <a:sym typeface="Century Gothic"/>
            </a:endParaRPr>
          </a:p>
          <a:p>
            <a:pPr indent="0" lvl="0" marL="0" rtl="0" algn="l">
              <a:spcBef>
                <a:spcPts val="420"/>
              </a:spcBef>
              <a:spcAft>
                <a:spcPts val="0"/>
              </a:spcAft>
              <a:buNone/>
            </a:pPr>
            <a:r>
              <a:t/>
            </a:r>
            <a:endParaRPr sz="2100">
              <a:solidFill>
                <a:schemeClr val="lt1"/>
              </a:solidFill>
              <a:latin typeface="Century Gothic"/>
              <a:ea typeface="Century Gothic"/>
              <a:cs typeface="Century Gothic"/>
              <a:sym typeface="Century Gothic"/>
            </a:endParaRPr>
          </a:p>
          <a:p>
            <a:pPr indent="0" lvl="0" marL="0" rtl="0" algn="l">
              <a:spcBef>
                <a:spcPts val="420"/>
              </a:spcBef>
              <a:spcAft>
                <a:spcPts val="0"/>
              </a:spcAft>
              <a:buNone/>
            </a:pPr>
            <a:r>
              <a:rPr lang="en-US" sz="2100">
                <a:solidFill>
                  <a:schemeClr val="lt1"/>
                </a:solidFill>
                <a:latin typeface="Century Gothic"/>
                <a:ea typeface="Century Gothic"/>
                <a:cs typeface="Century Gothic"/>
                <a:sym typeface="Century Gothic"/>
              </a:rPr>
              <a:t>This time, we analyzed three types of data sets: Rental Assistance, Cannabis licenses data, and Capital Investments. In this way, we analyzed all available datasets provided by the base project. </a:t>
            </a:r>
            <a:endParaRPr sz="2100">
              <a:solidFill>
                <a:schemeClr val="lt1"/>
              </a:solidFill>
              <a:latin typeface="Century Gothic"/>
              <a:ea typeface="Century Gothic"/>
              <a:cs typeface="Century Gothic"/>
              <a:sym typeface="Century Gothic"/>
            </a:endParaRPr>
          </a:p>
          <a:p>
            <a:pPr indent="0" lvl="0" marL="0" rtl="0" algn="l">
              <a:spcBef>
                <a:spcPts val="420"/>
              </a:spcBef>
              <a:spcAft>
                <a:spcPts val="0"/>
              </a:spcAft>
              <a:buNone/>
            </a:pPr>
            <a:r>
              <a:rPr lang="en-US" sz="2100">
                <a:solidFill>
                  <a:schemeClr val="lt1"/>
                </a:solidFill>
                <a:latin typeface="Century Gothic"/>
                <a:ea typeface="Century Gothic"/>
                <a:cs typeface="Century Gothic"/>
                <a:sym typeface="Century Gothic"/>
              </a:rPr>
              <a:t>At the same time, we analyzed the Main Street Business dataset that was added last Friday.</a:t>
            </a:r>
            <a:endParaRPr sz="2100">
              <a:solidFill>
                <a:schemeClr val="lt1"/>
              </a:solidFill>
              <a:latin typeface="Century Gothic"/>
              <a:ea typeface="Century Gothic"/>
              <a:cs typeface="Century Gothic"/>
              <a:sym typeface="Century Gothic"/>
            </a:endParaRPr>
          </a:p>
          <a:p>
            <a:pPr indent="0" lvl="0" marL="0" rtl="0" algn="l">
              <a:spcBef>
                <a:spcPts val="420"/>
              </a:spcBef>
              <a:spcAft>
                <a:spcPts val="0"/>
              </a:spcAft>
              <a:buNone/>
            </a:pPr>
            <a:r>
              <a:t/>
            </a:r>
            <a:endParaRPr sz="2100">
              <a:solidFill>
                <a:schemeClr val="lt1"/>
              </a:solidFill>
              <a:latin typeface="Century Gothic"/>
              <a:ea typeface="Century Gothic"/>
              <a:cs typeface="Century Gothic"/>
              <a:sym typeface="Century Gothic"/>
            </a:endParaRPr>
          </a:p>
          <a:p>
            <a:pPr indent="0" lvl="0" marL="0" rtl="0" algn="l">
              <a:spcBef>
                <a:spcPts val="420"/>
              </a:spcBef>
              <a:spcAft>
                <a:spcPts val="0"/>
              </a:spcAft>
              <a:buNone/>
            </a:pPr>
            <a:r>
              <a:rPr lang="en-US" sz="2100">
                <a:solidFill>
                  <a:schemeClr val="lt1"/>
                </a:solidFill>
                <a:latin typeface="Century Gothic"/>
                <a:ea typeface="Century Gothic"/>
                <a:cs typeface="Century Gothic"/>
                <a:sym typeface="Century Gothic"/>
              </a:rPr>
              <a:t>We will also present the results of our extension project.</a:t>
            </a:r>
            <a:endParaRPr sz="2100">
              <a:solidFill>
                <a:schemeClr val="lt1"/>
              </a:solidFill>
              <a:latin typeface="Century Gothic"/>
              <a:ea typeface="Century Gothic"/>
              <a:cs typeface="Century Gothic"/>
              <a:sym typeface="Century Gothic"/>
            </a:endParaRPr>
          </a:p>
        </p:txBody>
      </p:sp>
      <p:sp>
        <p:nvSpPr>
          <p:cNvPr id="211" name="Google Shape;211;g1b048a5ea06_0_11"/>
          <p:cNvSpPr txBox="1"/>
          <p:nvPr>
            <p:ph idx="4294967295" type="ctrTitle"/>
          </p:nvPr>
        </p:nvSpPr>
        <p:spPr>
          <a:xfrm>
            <a:off x="664850" y="496850"/>
            <a:ext cx="8001000" cy="59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100"/>
              <a:t>Early Insights Quick Recap</a:t>
            </a:r>
            <a:endParaRPr sz="3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b069364e32_1_21"/>
          <p:cNvSpPr txBox="1"/>
          <p:nvPr>
            <p:ph type="title"/>
          </p:nvPr>
        </p:nvSpPr>
        <p:spPr>
          <a:xfrm>
            <a:off x="289512" y="251625"/>
            <a:ext cx="8534400" cy="1507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US"/>
              <a:t>Rental Assistance </a:t>
            </a:r>
            <a:r>
              <a:rPr lang="en-US"/>
              <a:t>Analysis</a:t>
            </a:r>
            <a:endParaRPr/>
          </a:p>
        </p:txBody>
      </p:sp>
      <p:sp>
        <p:nvSpPr>
          <p:cNvPr id="217" name="Google Shape;217;g1b069364e32_1_21"/>
          <p:cNvSpPr txBox="1"/>
          <p:nvPr/>
        </p:nvSpPr>
        <p:spPr>
          <a:xfrm>
            <a:off x="289500" y="1666975"/>
            <a:ext cx="8280900" cy="4125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rgbClr val="D4D4D4"/>
              </a:buClr>
              <a:buSzPts val="1600"/>
              <a:buFont typeface="Century Gothic"/>
              <a:buChar char="●"/>
            </a:pPr>
            <a:r>
              <a:rPr lang="en-US" sz="1600">
                <a:solidFill>
                  <a:srgbClr val="D4D4D4"/>
                </a:solidFill>
                <a:latin typeface="Century Gothic"/>
                <a:ea typeface="Century Gothic"/>
                <a:cs typeface="Century Gothic"/>
                <a:sym typeface="Century Gothic"/>
              </a:rPr>
              <a:t>Overall</a:t>
            </a:r>
            <a:endParaRPr sz="1600">
              <a:solidFill>
                <a:srgbClr val="D4D4D4"/>
              </a:solidFill>
              <a:latin typeface="Century Gothic"/>
              <a:ea typeface="Century Gothic"/>
              <a:cs typeface="Century Gothic"/>
              <a:sym typeface="Century Gothic"/>
            </a:endParaRPr>
          </a:p>
          <a:p>
            <a:pPr indent="-330200" lvl="1" marL="914400" marR="0" rtl="0" algn="l">
              <a:lnSpc>
                <a:spcPct val="150000"/>
              </a:lnSpc>
              <a:spcBef>
                <a:spcPts val="0"/>
              </a:spcBef>
              <a:spcAft>
                <a:spcPts val="0"/>
              </a:spcAft>
              <a:buClr>
                <a:srgbClr val="D4D4D4"/>
              </a:buClr>
              <a:buSzPts val="1600"/>
              <a:buFont typeface="Century Gothic"/>
              <a:buChar char="○"/>
            </a:pPr>
            <a:r>
              <a:rPr lang="en-US" sz="1600">
                <a:solidFill>
                  <a:srgbClr val="D4D4D4"/>
                </a:solidFill>
                <a:latin typeface="Century Gothic"/>
                <a:ea typeface="Century Gothic"/>
                <a:cs typeface="Century Gothic"/>
                <a:sym typeface="Century Gothic"/>
              </a:rPr>
              <a:t>Over half of people in Roslindale, Mattapan, and Beacon Hill got $6000 RRF amount.</a:t>
            </a:r>
            <a:endParaRPr sz="1600">
              <a:solidFill>
                <a:srgbClr val="D4D4D4"/>
              </a:solidFill>
              <a:latin typeface="Century Gothic"/>
              <a:ea typeface="Century Gothic"/>
              <a:cs typeface="Century Gothic"/>
              <a:sym typeface="Century Gothic"/>
            </a:endParaRPr>
          </a:p>
          <a:p>
            <a:pPr indent="-330200" lvl="1" marL="914400" marR="0" rtl="0" algn="l">
              <a:lnSpc>
                <a:spcPct val="150000"/>
              </a:lnSpc>
              <a:spcBef>
                <a:spcPts val="0"/>
              </a:spcBef>
              <a:spcAft>
                <a:spcPts val="0"/>
              </a:spcAft>
              <a:buClr>
                <a:srgbClr val="D4D4D4"/>
              </a:buClr>
              <a:buSzPts val="1600"/>
              <a:buFont typeface="Century Gothic"/>
              <a:buChar char="○"/>
            </a:pPr>
            <a:r>
              <a:rPr lang="en-US" sz="1600">
                <a:solidFill>
                  <a:srgbClr val="D4D4D4"/>
                </a:solidFill>
                <a:latin typeface="Century Gothic"/>
                <a:ea typeface="Century Gothic"/>
                <a:cs typeface="Century Gothic"/>
                <a:sym typeface="Century Gothic"/>
              </a:rPr>
              <a:t>Beacon Hill had the highest amount of rent owing</a:t>
            </a:r>
            <a:endParaRPr sz="1600">
              <a:solidFill>
                <a:srgbClr val="D4D4D4"/>
              </a:solidFill>
              <a:latin typeface="Century Gothic"/>
              <a:ea typeface="Century Gothic"/>
              <a:cs typeface="Century Gothic"/>
              <a:sym typeface="Century Gothic"/>
            </a:endParaRPr>
          </a:p>
          <a:p>
            <a:pPr indent="-330200" lvl="0" marL="457200" rtl="0" algn="l">
              <a:lnSpc>
                <a:spcPct val="150000"/>
              </a:lnSpc>
              <a:spcBef>
                <a:spcPts val="0"/>
              </a:spcBef>
              <a:spcAft>
                <a:spcPts val="0"/>
              </a:spcAft>
              <a:buClr>
                <a:srgbClr val="D4D4D4"/>
              </a:buClr>
              <a:buSzPts val="1600"/>
              <a:buFont typeface="Century Gothic"/>
              <a:buChar char="●"/>
            </a:pPr>
            <a:r>
              <a:rPr lang="en-US" sz="1600">
                <a:solidFill>
                  <a:srgbClr val="D4D4D4"/>
                </a:solidFill>
                <a:latin typeface="Century Gothic"/>
                <a:ea typeface="Century Gothic"/>
                <a:cs typeface="Century Gothic"/>
                <a:sym typeface="Century Gothic"/>
              </a:rPr>
              <a:t>Sum</a:t>
            </a:r>
            <a:endParaRPr sz="1600">
              <a:solidFill>
                <a:srgbClr val="D4D4D4"/>
              </a:solidFill>
              <a:latin typeface="Century Gothic"/>
              <a:ea typeface="Century Gothic"/>
              <a:cs typeface="Century Gothic"/>
              <a:sym typeface="Century Gothic"/>
            </a:endParaRPr>
          </a:p>
          <a:p>
            <a:pPr indent="-330200" lvl="1" marL="914400" rtl="0" algn="l">
              <a:lnSpc>
                <a:spcPct val="150000"/>
              </a:lnSpc>
              <a:spcBef>
                <a:spcPts val="0"/>
              </a:spcBef>
              <a:spcAft>
                <a:spcPts val="0"/>
              </a:spcAft>
              <a:buClr>
                <a:srgbClr val="D4D4D4"/>
              </a:buClr>
              <a:buSzPts val="1600"/>
              <a:buFont typeface="Century Gothic"/>
              <a:buChar char="○"/>
            </a:pPr>
            <a:r>
              <a:rPr lang="en-US" sz="1600">
                <a:solidFill>
                  <a:srgbClr val="D4D4D4"/>
                </a:solidFill>
                <a:latin typeface="Century Gothic"/>
                <a:ea typeface="Century Gothic"/>
                <a:cs typeface="Century Gothic"/>
                <a:sym typeface="Century Gothic"/>
              </a:rPr>
              <a:t>The sum of the RRF Award Amount </a:t>
            </a:r>
            <a:endParaRPr sz="1600">
              <a:solidFill>
                <a:srgbClr val="D4D4D4"/>
              </a:solidFill>
              <a:latin typeface="Century Gothic"/>
              <a:ea typeface="Century Gothic"/>
              <a:cs typeface="Century Gothic"/>
              <a:sym typeface="Century Gothic"/>
            </a:endParaRPr>
          </a:p>
          <a:p>
            <a:pPr indent="0" lvl="0" marL="914400" rtl="0" algn="l">
              <a:lnSpc>
                <a:spcPct val="150000"/>
              </a:lnSpc>
              <a:spcBef>
                <a:spcPts val="0"/>
              </a:spcBef>
              <a:spcAft>
                <a:spcPts val="0"/>
              </a:spcAft>
              <a:buNone/>
            </a:pPr>
            <a:r>
              <a:rPr lang="en-US" sz="1600">
                <a:solidFill>
                  <a:srgbClr val="D4D4D4"/>
                </a:solidFill>
                <a:latin typeface="Century Gothic"/>
                <a:ea typeface="Century Gothic"/>
                <a:cs typeface="Century Gothic"/>
                <a:sym typeface="Century Gothic"/>
              </a:rPr>
              <a:t>and Rent Owing are highly correlated.</a:t>
            </a:r>
            <a:endParaRPr sz="1600">
              <a:solidFill>
                <a:srgbClr val="D4D4D4"/>
              </a:solidFill>
              <a:latin typeface="Century Gothic"/>
              <a:ea typeface="Century Gothic"/>
              <a:cs typeface="Century Gothic"/>
              <a:sym typeface="Century Gothic"/>
            </a:endParaRPr>
          </a:p>
          <a:p>
            <a:pPr indent="-330200" lvl="1" marL="914400" rtl="0" algn="l">
              <a:lnSpc>
                <a:spcPct val="150000"/>
              </a:lnSpc>
              <a:spcBef>
                <a:spcPts val="0"/>
              </a:spcBef>
              <a:spcAft>
                <a:spcPts val="0"/>
              </a:spcAft>
              <a:buClr>
                <a:srgbClr val="D4D4D4"/>
              </a:buClr>
              <a:buSzPts val="1600"/>
              <a:buFont typeface="Century Gothic"/>
              <a:buChar char="○"/>
            </a:pPr>
            <a:r>
              <a:rPr lang="en-US" sz="1600">
                <a:solidFill>
                  <a:srgbClr val="D4D4D4"/>
                </a:solidFill>
                <a:latin typeface="Century Gothic"/>
                <a:ea typeface="Century Gothic"/>
                <a:cs typeface="Century Gothic"/>
                <a:sym typeface="Century Gothic"/>
              </a:rPr>
              <a:t>East Boston had the highest sum of  RRF Award</a:t>
            </a:r>
            <a:endParaRPr sz="1600">
              <a:solidFill>
                <a:srgbClr val="D4D4D4"/>
              </a:solidFill>
              <a:latin typeface="Century Gothic"/>
              <a:ea typeface="Century Gothic"/>
              <a:cs typeface="Century Gothic"/>
              <a:sym typeface="Century Gothic"/>
            </a:endParaRPr>
          </a:p>
          <a:p>
            <a:pPr indent="0" lvl="0" marL="914400" rtl="0" algn="l">
              <a:lnSpc>
                <a:spcPct val="150000"/>
              </a:lnSpc>
              <a:spcBef>
                <a:spcPts val="0"/>
              </a:spcBef>
              <a:spcAft>
                <a:spcPts val="0"/>
              </a:spcAft>
              <a:buNone/>
            </a:pPr>
            <a:r>
              <a:rPr lang="en-US" sz="1600">
                <a:solidFill>
                  <a:srgbClr val="D4D4D4"/>
                </a:solidFill>
                <a:latin typeface="Century Gothic"/>
                <a:ea typeface="Century Gothic"/>
                <a:cs typeface="Century Gothic"/>
                <a:sym typeface="Century Gothic"/>
              </a:rPr>
              <a:t>and Rent Owing</a:t>
            </a:r>
            <a:endParaRPr sz="1600">
              <a:solidFill>
                <a:srgbClr val="D4D4D4"/>
              </a:solidFill>
              <a:latin typeface="Century Gothic"/>
              <a:ea typeface="Century Gothic"/>
              <a:cs typeface="Century Gothic"/>
              <a:sym typeface="Century Gothic"/>
            </a:endParaRPr>
          </a:p>
          <a:p>
            <a:pPr indent="-330200" lvl="1" marL="914400" rtl="0" algn="l">
              <a:lnSpc>
                <a:spcPct val="150000"/>
              </a:lnSpc>
              <a:spcBef>
                <a:spcPts val="0"/>
              </a:spcBef>
              <a:spcAft>
                <a:spcPts val="0"/>
              </a:spcAft>
              <a:buClr>
                <a:srgbClr val="D4D4D4"/>
              </a:buClr>
              <a:buSzPts val="1600"/>
              <a:buFont typeface="Century Gothic"/>
              <a:buChar char="○"/>
            </a:pPr>
            <a:r>
              <a:rPr lang="en-US" sz="1600">
                <a:solidFill>
                  <a:srgbClr val="D4D4D4"/>
                </a:solidFill>
                <a:latin typeface="Century Gothic"/>
                <a:ea typeface="Century Gothic"/>
                <a:cs typeface="Century Gothic"/>
                <a:sym typeface="Century Gothic"/>
              </a:rPr>
              <a:t>And if we consider the sum of three parts</a:t>
            </a:r>
            <a:endParaRPr sz="1600">
              <a:solidFill>
                <a:srgbClr val="D4D4D4"/>
              </a:solidFill>
              <a:latin typeface="Century Gothic"/>
              <a:ea typeface="Century Gothic"/>
              <a:cs typeface="Century Gothic"/>
              <a:sym typeface="Century Gothic"/>
            </a:endParaRPr>
          </a:p>
          <a:p>
            <a:pPr indent="0" lvl="0" marL="914400" rtl="0" algn="l">
              <a:lnSpc>
                <a:spcPct val="150000"/>
              </a:lnSpc>
              <a:spcBef>
                <a:spcPts val="0"/>
              </a:spcBef>
              <a:spcAft>
                <a:spcPts val="0"/>
              </a:spcAft>
              <a:buNone/>
            </a:pPr>
            <a:r>
              <a:rPr lang="en-US" sz="1600">
                <a:solidFill>
                  <a:srgbClr val="D4D4D4"/>
                </a:solidFill>
                <a:latin typeface="Century Gothic"/>
                <a:ea typeface="Century Gothic"/>
                <a:cs typeface="Century Gothic"/>
                <a:sym typeface="Century Gothic"/>
              </a:rPr>
              <a:t>of Dorchester, it got the second highest RRF Award.</a:t>
            </a:r>
            <a:endParaRPr sz="1600">
              <a:solidFill>
                <a:srgbClr val="D4D4D4"/>
              </a:solidFill>
              <a:latin typeface="Century Gothic"/>
              <a:ea typeface="Century Gothic"/>
              <a:cs typeface="Century Gothic"/>
              <a:sym typeface="Century Gothic"/>
            </a:endParaRPr>
          </a:p>
        </p:txBody>
      </p:sp>
      <p:pic>
        <p:nvPicPr>
          <p:cNvPr id="218" name="Google Shape;218;g1b069364e32_1_21"/>
          <p:cNvPicPr preferRelativeResize="0"/>
          <p:nvPr/>
        </p:nvPicPr>
        <p:blipFill>
          <a:blip r:embed="rId3">
            <a:alphaModFix/>
          </a:blip>
          <a:stretch>
            <a:fillRect/>
          </a:stretch>
        </p:blipFill>
        <p:spPr>
          <a:xfrm>
            <a:off x="6519125" y="3161200"/>
            <a:ext cx="5480938" cy="297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b069364e32_1_5"/>
          <p:cNvSpPr txBox="1"/>
          <p:nvPr>
            <p:ph type="title"/>
          </p:nvPr>
        </p:nvSpPr>
        <p:spPr>
          <a:xfrm>
            <a:off x="336337" y="64325"/>
            <a:ext cx="8534400" cy="1507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US"/>
              <a:t>C</a:t>
            </a:r>
            <a:r>
              <a:rPr lang="en-US"/>
              <a:t>annabis Registry</a:t>
            </a:r>
            <a:r>
              <a:rPr lang="en-US"/>
              <a:t> Analysis</a:t>
            </a:r>
            <a:endParaRPr/>
          </a:p>
        </p:txBody>
      </p:sp>
      <p:sp>
        <p:nvSpPr>
          <p:cNvPr id="224" name="Google Shape;224;g1b069364e32_1_5"/>
          <p:cNvSpPr txBox="1"/>
          <p:nvPr/>
        </p:nvSpPr>
        <p:spPr>
          <a:xfrm>
            <a:off x="392500" y="1229650"/>
            <a:ext cx="9009300" cy="1908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rgbClr val="D4D4D4"/>
              </a:buClr>
              <a:buSzPts val="1600"/>
              <a:buFont typeface="Century Gothic"/>
              <a:buChar char="●"/>
            </a:pPr>
            <a:r>
              <a:rPr lang="en-US" sz="1600">
                <a:solidFill>
                  <a:srgbClr val="D4D4D4"/>
                </a:solidFill>
                <a:latin typeface="Century Gothic"/>
                <a:ea typeface="Century Gothic"/>
                <a:cs typeface="Century Gothic"/>
                <a:sym typeface="Century Gothic"/>
              </a:rPr>
              <a:t>Dorchester and Boston have the most facilities with cannabis license, then Mattapan, then Brighton and Roxbury.</a:t>
            </a:r>
            <a:endParaRPr sz="1600">
              <a:solidFill>
                <a:srgbClr val="D4D4D4"/>
              </a:solidFill>
              <a:latin typeface="Century Gothic"/>
              <a:ea typeface="Century Gothic"/>
              <a:cs typeface="Century Gothic"/>
              <a:sym typeface="Century Gothic"/>
            </a:endParaRPr>
          </a:p>
          <a:p>
            <a:pPr indent="-330200" lvl="0" marL="457200" rtl="0" algn="l">
              <a:lnSpc>
                <a:spcPct val="150000"/>
              </a:lnSpc>
              <a:spcBef>
                <a:spcPts val="0"/>
              </a:spcBef>
              <a:spcAft>
                <a:spcPts val="0"/>
              </a:spcAft>
              <a:buClr>
                <a:srgbClr val="D4D4D4"/>
              </a:buClr>
              <a:buSzPts val="1600"/>
              <a:buFont typeface="Century Gothic"/>
              <a:buChar char="●"/>
            </a:pPr>
            <a:r>
              <a:rPr lang="en-US" sz="1600">
                <a:solidFill>
                  <a:srgbClr val="D4D4D4"/>
                </a:solidFill>
                <a:latin typeface="Century Gothic"/>
                <a:ea typeface="Century Gothic"/>
                <a:cs typeface="Century Gothic"/>
                <a:sym typeface="Century Gothic"/>
              </a:rPr>
              <a:t>There are about 15% records didn't show the type of the license.</a:t>
            </a:r>
            <a:endParaRPr sz="1600">
              <a:solidFill>
                <a:srgbClr val="D4D4D4"/>
              </a:solidFill>
              <a:latin typeface="Century Gothic"/>
              <a:ea typeface="Century Gothic"/>
              <a:cs typeface="Century Gothic"/>
              <a:sym typeface="Century Gothic"/>
            </a:endParaRPr>
          </a:p>
          <a:p>
            <a:pPr indent="-330200" lvl="0" marL="457200" rtl="0" algn="l">
              <a:lnSpc>
                <a:spcPct val="150000"/>
              </a:lnSpc>
              <a:spcBef>
                <a:spcPts val="0"/>
              </a:spcBef>
              <a:spcAft>
                <a:spcPts val="0"/>
              </a:spcAft>
              <a:buClr>
                <a:srgbClr val="D4D4D4"/>
              </a:buClr>
              <a:buSzPts val="1600"/>
              <a:buFont typeface="Century Gothic"/>
              <a:buChar char="●"/>
            </a:pPr>
            <a:r>
              <a:rPr lang="en-US" sz="1600">
                <a:solidFill>
                  <a:srgbClr val="D4D4D4"/>
                </a:solidFill>
                <a:latin typeface="Century Gothic"/>
                <a:ea typeface="Century Gothic"/>
                <a:cs typeface="Century Gothic"/>
                <a:sym typeface="Century Gothic"/>
              </a:rPr>
              <a:t>The most commonly used license is Recreational retail cannabis dispensary, and then Adult use dispensary.</a:t>
            </a:r>
            <a:endParaRPr sz="1600">
              <a:solidFill>
                <a:srgbClr val="D4D4D4"/>
              </a:solidFill>
              <a:latin typeface="Century Gothic"/>
              <a:ea typeface="Century Gothic"/>
              <a:cs typeface="Century Gothic"/>
              <a:sym typeface="Century Gothic"/>
            </a:endParaRPr>
          </a:p>
        </p:txBody>
      </p:sp>
      <p:pic>
        <p:nvPicPr>
          <p:cNvPr id="225" name="Google Shape;225;g1b069364e32_1_5"/>
          <p:cNvPicPr preferRelativeResize="0"/>
          <p:nvPr/>
        </p:nvPicPr>
        <p:blipFill>
          <a:blip r:embed="rId3">
            <a:alphaModFix/>
          </a:blip>
          <a:stretch>
            <a:fillRect/>
          </a:stretch>
        </p:blipFill>
        <p:spPr>
          <a:xfrm rot="5400000">
            <a:off x="6793214" y="2262663"/>
            <a:ext cx="3427875" cy="5179050"/>
          </a:xfrm>
          <a:prstGeom prst="rect">
            <a:avLst/>
          </a:prstGeom>
          <a:noFill/>
          <a:ln>
            <a:noFill/>
          </a:ln>
        </p:spPr>
      </p:pic>
      <p:pic>
        <p:nvPicPr>
          <p:cNvPr id="226" name="Google Shape;226;g1b069364e32_1_5"/>
          <p:cNvPicPr preferRelativeResize="0"/>
          <p:nvPr/>
        </p:nvPicPr>
        <p:blipFill>
          <a:blip r:embed="rId4">
            <a:alphaModFix/>
          </a:blip>
          <a:stretch>
            <a:fillRect/>
          </a:stretch>
        </p:blipFill>
        <p:spPr>
          <a:xfrm rot="5400000">
            <a:off x="1385438" y="3006436"/>
            <a:ext cx="3464700" cy="3728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b048a5ea06_0_20"/>
          <p:cNvSpPr txBox="1"/>
          <p:nvPr/>
        </p:nvSpPr>
        <p:spPr>
          <a:xfrm>
            <a:off x="402675" y="1364938"/>
            <a:ext cx="10057200" cy="1700700"/>
          </a:xfrm>
          <a:prstGeom prst="rect">
            <a:avLst/>
          </a:prstGeom>
          <a:noFill/>
          <a:ln>
            <a:noFill/>
          </a:ln>
        </p:spPr>
        <p:txBody>
          <a:bodyPr anchorCtr="0" anchor="t" bIns="91425" lIns="91425" spcFirstLastPara="1" rIns="91425" wrap="square" tIns="91425">
            <a:spAutoFit/>
          </a:bodyPr>
          <a:lstStyle/>
          <a:p>
            <a:pPr indent="0" lvl="0" marL="0" rtl="0" algn="l">
              <a:spcBef>
                <a:spcPts val="420"/>
              </a:spcBef>
              <a:spcAft>
                <a:spcPts val="0"/>
              </a:spcAft>
              <a:buNone/>
            </a:pPr>
            <a:r>
              <a:rPr lang="en-US" sz="1900">
                <a:solidFill>
                  <a:schemeClr val="lt1"/>
                </a:solidFill>
                <a:latin typeface="Century Gothic"/>
                <a:ea typeface="Century Gothic"/>
                <a:cs typeface="Century Gothic"/>
                <a:sym typeface="Century Gothic"/>
              </a:rPr>
              <a:t>We counted the budget totals for all neighborhoods. It can be found that citywide has the highest total budget.</a:t>
            </a:r>
            <a:endParaRPr sz="1900">
              <a:solidFill>
                <a:schemeClr val="lt1"/>
              </a:solidFill>
              <a:latin typeface="Century Gothic"/>
              <a:ea typeface="Century Gothic"/>
              <a:cs typeface="Century Gothic"/>
              <a:sym typeface="Century Gothic"/>
            </a:endParaRPr>
          </a:p>
          <a:p>
            <a:pPr indent="0" lvl="0" marL="0" rtl="0" algn="l">
              <a:spcBef>
                <a:spcPts val="420"/>
              </a:spcBef>
              <a:spcAft>
                <a:spcPts val="0"/>
              </a:spcAft>
              <a:buNone/>
            </a:pPr>
            <a:r>
              <a:rPr lang="en-US" sz="1900">
                <a:solidFill>
                  <a:schemeClr val="lt1"/>
                </a:solidFill>
                <a:latin typeface="Century Gothic"/>
                <a:ea typeface="Century Gothic"/>
                <a:cs typeface="Century Gothic"/>
                <a:sym typeface="Century Gothic"/>
              </a:rPr>
              <a:t>Meanwhile, the status of all projects is also analyzed. The status of most projects are: In Design, New Project and To Be Scheduled. This can reflect the very good project vitality in Boston, which means that there are many new projects being conceived.</a:t>
            </a:r>
            <a:endParaRPr sz="1900">
              <a:solidFill>
                <a:schemeClr val="lt1"/>
              </a:solidFill>
              <a:latin typeface="Century Gothic"/>
              <a:ea typeface="Century Gothic"/>
              <a:cs typeface="Century Gothic"/>
              <a:sym typeface="Century Gothic"/>
            </a:endParaRPr>
          </a:p>
        </p:txBody>
      </p:sp>
      <p:sp>
        <p:nvSpPr>
          <p:cNvPr id="232" name="Google Shape;232;g1b048a5ea06_0_20"/>
          <p:cNvSpPr txBox="1"/>
          <p:nvPr>
            <p:ph idx="4294967295" type="ctrTitle"/>
          </p:nvPr>
        </p:nvSpPr>
        <p:spPr>
          <a:xfrm>
            <a:off x="496300" y="403200"/>
            <a:ext cx="8001000" cy="599400"/>
          </a:xfrm>
          <a:prstGeom prst="rect">
            <a:avLst/>
          </a:prstGeom>
        </p:spPr>
        <p:txBody>
          <a:bodyPr anchorCtr="0" anchor="ctr" bIns="45700" lIns="91425" spcFirstLastPara="1" rIns="91425" wrap="square" tIns="45700">
            <a:normAutofit/>
          </a:bodyPr>
          <a:lstStyle/>
          <a:p>
            <a:pPr indent="0" lvl="0" marL="0" rtl="0" algn="l">
              <a:spcBef>
                <a:spcPts val="420"/>
              </a:spcBef>
              <a:spcAft>
                <a:spcPts val="0"/>
              </a:spcAft>
              <a:buClr>
                <a:schemeClr val="dk1"/>
              </a:buClr>
              <a:buSzPts val="1100"/>
              <a:buFont typeface="Arial"/>
              <a:buNone/>
            </a:pPr>
            <a:r>
              <a:rPr lang="en-US" sz="2800"/>
              <a:t>Capital Investments Dataset</a:t>
            </a:r>
            <a:endParaRPr sz="2800"/>
          </a:p>
        </p:txBody>
      </p:sp>
      <p:pic>
        <p:nvPicPr>
          <p:cNvPr id="233" name="Google Shape;233;g1b048a5ea06_0_20"/>
          <p:cNvPicPr preferRelativeResize="0"/>
          <p:nvPr/>
        </p:nvPicPr>
        <p:blipFill>
          <a:blip r:embed="rId3">
            <a:alphaModFix/>
          </a:blip>
          <a:stretch>
            <a:fillRect/>
          </a:stretch>
        </p:blipFill>
        <p:spPr>
          <a:xfrm>
            <a:off x="496291" y="3134949"/>
            <a:ext cx="8235857" cy="3531900"/>
          </a:xfrm>
          <a:prstGeom prst="rect">
            <a:avLst/>
          </a:prstGeom>
          <a:noFill/>
          <a:ln>
            <a:noFill/>
          </a:ln>
        </p:spPr>
      </p:pic>
      <p:pic>
        <p:nvPicPr>
          <p:cNvPr id="234" name="Google Shape;234;g1b048a5ea06_0_20"/>
          <p:cNvPicPr preferRelativeResize="0"/>
          <p:nvPr/>
        </p:nvPicPr>
        <p:blipFill>
          <a:blip r:embed="rId4">
            <a:alphaModFix/>
          </a:blip>
          <a:stretch>
            <a:fillRect/>
          </a:stretch>
        </p:blipFill>
        <p:spPr>
          <a:xfrm>
            <a:off x="9074441" y="3241850"/>
            <a:ext cx="2768484" cy="342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b048a5ea06_0_28"/>
          <p:cNvSpPr txBox="1"/>
          <p:nvPr/>
        </p:nvSpPr>
        <p:spPr>
          <a:xfrm>
            <a:off x="468200" y="1228450"/>
            <a:ext cx="9420600" cy="2285700"/>
          </a:xfrm>
          <a:prstGeom prst="rect">
            <a:avLst/>
          </a:prstGeom>
          <a:noFill/>
          <a:ln>
            <a:noFill/>
          </a:ln>
        </p:spPr>
        <p:txBody>
          <a:bodyPr anchorCtr="0" anchor="t" bIns="91425" lIns="91425" spcFirstLastPara="1" rIns="91425" wrap="square" tIns="91425">
            <a:spAutoFit/>
          </a:bodyPr>
          <a:lstStyle/>
          <a:p>
            <a:pPr indent="0" lvl="0" marL="0" rtl="0" algn="l">
              <a:spcBef>
                <a:spcPts val="420"/>
              </a:spcBef>
              <a:spcAft>
                <a:spcPts val="0"/>
              </a:spcAft>
              <a:buNone/>
            </a:pPr>
            <a:r>
              <a:rPr lang="en-US" sz="1900">
                <a:solidFill>
                  <a:schemeClr val="lt1"/>
                </a:solidFill>
                <a:latin typeface="Century Gothic"/>
                <a:ea typeface="Century Gothic"/>
                <a:cs typeface="Century Gothic"/>
                <a:sym typeface="Century Gothic"/>
              </a:rPr>
              <a:t>We analyzed the Number of Business Services Per Main Street and Estimated Total Employment Per Service.</a:t>
            </a:r>
            <a:endParaRPr sz="1900">
              <a:solidFill>
                <a:schemeClr val="lt1"/>
              </a:solidFill>
              <a:latin typeface="Century Gothic"/>
              <a:ea typeface="Century Gothic"/>
              <a:cs typeface="Century Gothic"/>
              <a:sym typeface="Century Gothic"/>
            </a:endParaRPr>
          </a:p>
          <a:p>
            <a:pPr indent="0" lvl="0" marL="0" rtl="0" algn="l">
              <a:spcBef>
                <a:spcPts val="420"/>
              </a:spcBef>
              <a:spcAft>
                <a:spcPts val="0"/>
              </a:spcAft>
              <a:buNone/>
            </a:pPr>
            <a:r>
              <a:rPr lang="en-US" sz="1900">
                <a:solidFill>
                  <a:schemeClr val="lt1"/>
                </a:solidFill>
                <a:latin typeface="Century Gothic"/>
                <a:ea typeface="Century Gothic"/>
                <a:cs typeface="Century Gothic"/>
                <a:sym typeface="Century Gothic"/>
              </a:rPr>
              <a:t>The chart below shows that the healthcare service requires the most employment, it is twice as much as the accommodation service. This is very logical. In the context of the pandemic, it accurately reflects the current living needs of citizens. Citizens are under increasing pressure on medical care and accommodation.</a:t>
            </a:r>
            <a:endParaRPr sz="1900">
              <a:solidFill>
                <a:schemeClr val="lt1"/>
              </a:solidFill>
              <a:latin typeface="Century Gothic"/>
              <a:ea typeface="Century Gothic"/>
              <a:cs typeface="Century Gothic"/>
              <a:sym typeface="Century Gothic"/>
            </a:endParaRPr>
          </a:p>
        </p:txBody>
      </p:sp>
      <p:sp>
        <p:nvSpPr>
          <p:cNvPr id="240" name="Google Shape;240;g1b048a5ea06_0_28"/>
          <p:cNvSpPr txBox="1"/>
          <p:nvPr>
            <p:ph idx="4294967295" type="ctrTitle"/>
          </p:nvPr>
        </p:nvSpPr>
        <p:spPr>
          <a:xfrm>
            <a:off x="505675" y="487475"/>
            <a:ext cx="8001000" cy="599400"/>
          </a:xfrm>
          <a:prstGeom prst="rect">
            <a:avLst/>
          </a:prstGeom>
        </p:spPr>
        <p:txBody>
          <a:bodyPr anchorCtr="0" anchor="ctr" bIns="45700" lIns="91425" spcFirstLastPara="1" rIns="91425" wrap="square" tIns="45700">
            <a:normAutofit/>
          </a:bodyPr>
          <a:lstStyle/>
          <a:p>
            <a:pPr indent="0" lvl="0" marL="0" rtl="0" algn="l">
              <a:spcBef>
                <a:spcPts val="420"/>
              </a:spcBef>
              <a:spcAft>
                <a:spcPts val="0"/>
              </a:spcAft>
              <a:buNone/>
            </a:pPr>
            <a:r>
              <a:rPr lang="en-US" sz="2800"/>
              <a:t>Main Street Business</a:t>
            </a:r>
            <a:r>
              <a:rPr lang="en-US" sz="2800"/>
              <a:t> Dataset</a:t>
            </a:r>
            <a:endParaRPr sz="2800"/>
          </a:p>
        </p:txBody>
      </p:sp>
      <p:pic>
        <p:nvPicPr>
          <p:cNvPr id="241" name="Google Shape;241;g1b048a5ea06_0_28"/>
          <p:cNvPicPr preferRelativeResize="0"/>
          <p:nvPr/>
        </p:nvPicPr>
        <p:blipFill>
          <a:blip r:embed="rId3">
            <a:alphaModFix/>
          </a:blip>
          <a:stretch>
            <a:fillRect/>
          </a:stretch>
        </p:blipFill>
        <p:spPr>
          <a:xfrm>
            <a:off x="3393675" y="3253675"/>
            <a:ext cx="6841526" cy="347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1b069364e32_0_0"/>
          <p:cNvSpPr txBox="1"/>
          <p:nvPr>
            <p:ph idx="1" type="body"/>
          </p:nvPr>
        </p:nvSpPr>
        <p:spPr>
          <a:xfrm>
            <a:off x="684200" y="1516500"/>
            <a:ext cx="5777400" cy="4825800"/>
          </a:xfrm>
          <a:prstGeom prst="rect">
            <a:avLst/>
          </a:prstGeom>
        </p:spPr>
        <p:txBody>
          <a:bodyPr anchorCtr="0" anchor="t" bIns="45700" lIns="91425" spcFirstLastPara="1" rIns="91425" wrap="square" tIns="45700">
            <a:normAutofit lnSpcReduction="10000"/>
          </a:bodyPr>
          <a:lstStyle/>
          <a:p>
            <a:pPr indent="-320040" lvl="0" marL="457200" rtl="0" algn="l">
              <a:spcBef>
                <a:spcPts val="360"/>
              </a:spcBef>
              <a:spcAft>
                <a:spcPts val="0"/>
              </a:spcAft>
              <a:buSzPts val="1440"/>
              <a:buChar char="▶"/>
            </a:pPr>
            <a:r>
              <a:rPr lang="en-US"/>
              <a:t>Boston 311:  Residents request city services for a variety of topics</a:t>
            </a:r>
            <a:br>
              <a:rPr lang="en-US"/>
            </a:br>
            <a:endParaRPr/>
          </a:p>
          <a:p>
            <a:pPr indent="-320040" lvl="0" marL="457200" rtl="0" algn="l">
              <a:spcBef>
                <a:spcPts val="0"/>
              </a:spcBef>
              <a:spcAft>
                <a:spcPts val="0"/>
              </a:spcAft>
              <a:buSzPts val="1440"/>
              <a:buChar char="▶"/>
            </a:pPr>
            <a:r>
              <a:rPr lang="en-US"/>
              <a:t>Explore how </a:t>
            </a:r>
            <a:r>
              <a:rPr lang="en-US"/>
              <a:t>service requests varied across different neighborhoods/demographics of Boston area.</a:t>
            </a:r>
            <a:br>
              <a:rPr lang="en-US"/>
            </a:br>
            <a:endParaRPr/>
          </a:p>
          <a:p>
            <a:pPr indent="-320040" lvl="0" marL="457200" rtl="0" algn="l">
              <a:spcBef>
                <a:spcPts val="0"/>
              </a:spcBef>
              <a:spcAft>
                <a:spcPts val="0"/>
              </a:spcAft>
              <a:buSzPts val="1440"/>
              <a:buChar char="▶"/>
            </a:pPr>
            <a:r>
              <a:rPr lang="en-US"/>
              <a:t>Explore which types of requests are more likely to be closed quicker and if this varied by Area</a:t>
            </a:r>
            <a:br>
              <a:rPr lang="en-US"/>
            </a:br>
            <a:endParaRPr/>
          </a:p>
          <a:p>
            <a:pPr indent="-320040" lvl="0" marL="457200" rtl="0" algn="l">
              <a:spcBef>
                <a:spcPts val="0"/>
              </a:spcBef>
              <a:spcAft>
                <a:spcPts val="0"/>
              </a:spcAft>
              <a:buSzPts val="1440"/>
              <a:buChar char="▶"/>
            </a:pPr>
            <a:r>
              <a:rPr lang="en-US"/>
              <a:t>Determine how the Covid-19 pandemic request types and how it affected response times.</a:t>
            </a:r>
            <a:br>
              <a:rPr lang="en-US"/>
            </a:br>
            <a:endParaRPr/>
          </a:p>
          <a:p>
            <a:pPr indent="-320040" lvl="0" marL="457200" rtl="0" algn="l">
              <a:spcBef>
                <a:spcPts val="0"/>
              </a:spcBef>
              <a:spcAft>
                <a:spcPts val="0"/>
              </a:spcAft>
              <a:buSzPts val="1440"/>
              <a:buChar char="▶"/>
            </a:pPr>
            <a:r>
              <a:rPr lang="en-US"/>
              <a:t>Analyzed Data from 2017-Present</a:t>
            </a:r>
            <a:endParaRPr/>
          </a:p>
        </p:txBody>
      </p:sp>
      <p:sp>
        <p:nvSpPr>
          <p:cNvPr id="247" name="Google Shape;247;g1b069364e32_0_0"/>
          <p:cNvSpPr txBox="1"/>
          <p:nvPr>
            <p:ph type="title"/>
          </p:nvPr>
        </p:nvSpPr>
        <p:spPr>
          <a:xfrm>
            <a:off x="684200" y="240800"/>
            <a:ext cx="8534400" cy="127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Boston 311 Extension Project </a:t>
            </a:r>
            <a:br>
              <a:rPr lang="en-US"/>
            </a:br>
            <a:r>
              <a:rPr lang="en-US" sz="2800"/>
              <a:t>Overview</a:t>
            </a:r>
            <a:endParaRPr sz="2800"/>
          </a:p>
        </p:txBody>
      </p:sp>
      <p:pic>
        <p:nvPicPr>
          <p:cNvPr id="248" name="Google Shape;248;g1b069364e32_0_0"/>
          <p:cNvPicPr preferRelativeResize="0"/>
          <p:nvPr/>
        </p:nvPicPr>
        <p:blipFill>
          <a:blip r:embed="rId3">
            <a:alphaModFix/>
          </a:blip>
          <a:stretch>
            <a:fillRect/>
          </a:stretch>
        </p:blipFill>
        <p:spPr>
          <a:xfrm>
            <a:off x="6461600" y="1516500"/>
            <a:ext cx="5618748" cy="5006376"/>
          </a:xfrm>
          <a:prstGeom prst="rect">
            <a:avLst/>
          </a:prstGeom>
          <a:noFill/>
          <a:ln>
            <a:noFill/>
          </a:ln>
        </p:spPr>
      </p:pic>
      <p:sp>
        <p:nvSpPr>
          <p:cNvPr id="249" name="Google Shape;249;g1b069364e32_0_0"/>
          <p:cNvSpPr txBox="1"/>
          <p:nvPr/>
        </p:nvSpPr>
        <p:spPr>
          <a:xfrm>
            <a:off x="9410950" y="6522875"/>
            <a:ext cx="2669400" cy="335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r">
              <a:spcBef>
                <a:spcPts val="0"/>
              </a:spcBef>
              <a:spcAft>
                <a:spcPts val="0"/>
              </a:spcAft>
              <a:buNone/>
            </a:pPr>
            <a:r>
              <a:rPr lang="en-US">
                <a:solidFill>
                  <a:schemeClr val="lt1"/>
                </a:solidFill>
                <a:latin typeface="Century Gothic"/>
                <a:ea typeface="Century Gothic"/>
                <a:cs typeface="Century Gothic"/>
                <a:sym typeface="Century Gothic"/>
              </a:rPr>
              <a:t>*Closed Requests Shown</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b069364e32_0_10"/>
          <p:cNvSpPr txBox="1"/>
          <p:nvPr>
            <p:ph type="title"/>
          </p:nvPr>
        </p:nvSpPr>
        <p:spPr>
          <a:xfrm>
            <a:off x="279600" y="233825"/>
            <a:ext cx="8939100" cy="1194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Boston 311 Extension Project </a:t>
            </a:r>
            <a:endParaRPr/>
          </a:p>
          <a:p>
            <a:pPr indent="0" lvl="0" marL="0" rtl="0" algn="l">
              <a:spcBef>
                <a:spcPts val="0"/>
              </a:spcBef>
              <a:spcAft>
                <a:spcPts val="0"/>
              </a:spcAft>
              <a:buNone/>
            </a:pPr>
            <a:r>
              <a:rPr lang="en-US" sz="2800"/>
              <a:t>Enquiries Breakdown </a:t>
            </a:r>
            <a:endParaRPr sz="2800"/>
          </a:p>
        </p:txBody>
      </p:sp>
      <p:sp>
        <p:nvSpPr>
          <p:cNvPr id="255" name="Google Shape;255;g1b069364e32_0_10"/>
          <p:cNvSpPr txBox="1"/>
          <p:nvPr>
            <p:ph idx="1" type="body"/>
          </p:nvPr>
        </p:nvSpPr>
        <p:spPr>
          <a:xfrm>
            <a:off x="279600" y="4646500"/>
            <a:ext cx="11727300" cy="1784100"/>
          </a:xfrm>
          <a:prstGeom prst="rect">
            <a:avLst/>
          </a:prstGeom>
        </p:spPr>
        <p:txBody>
          <a:bodyPr anchorCtr="0" anchor="ctr" bIns="45700" lIns="91425" spcFirstLastPara="1" rIns="91425" wrap="square" tIns="45700">
            <a:normAutofit fontScale="77500" lnSpcReduction="20000"/>
          </a:bodyPr>
          <a:lstStyle/>
          <a:p>
            <a:pPr indent="-299466" lvl="0" marL="457200" rtl="0" algn="l">
              <a:spcBef>
                <a:spcPts val="360"/>
              </a:spcBef>
              <a:spcAft>
                <a:spcPts val="0"/>
              </a:spcAft>
              <a:buSzPct val="72000"/>
              <a:buChar char="▶"/>
            </a:pPr>
            <a:r>
              <a:rPr lang="en-US"/>
              <a:t>Generally, largest number of Enquiries within Transportation and Public Works Departments</a:t>
            </a:r>
            <a:br>
              <a:rPr lang="en-US"/>
            </a:br>
            <a:endParaRPr/>
          </a:p>
          <a:p>
            <a:pPr indent="-299466" lvl="0" marL="457200" rtl="0" algn="l">
              <a:spcBef>
                <a:spcPts val="0"/>
              </a:spcBef>
              <a:spcAft>
                <a:spcPts val="0"/>
              </a:spcAft>
              <a:buSzPct val="72000"/>
              <a:buChar char="▶"/>
            </a:pPr>
            <a:r>
              <a:rPr lang="en-US"/>
              <a:t>The top 4-5 enquiries make the majority of request</a:t>
            </a:r>
            <a:br>
              <a:rPr lang="en-US"/>
            </a:br>
            <a:endParaRPr/>
          </a:p>
          <a:p>
            <a:pPr indent="-299466" lvl="1" marL="914400" rtl="0" algn="l">
              <a:spcBef>
                <a:spcPts val="0"/>
              </a:spcBef>
              <a:spcAft>
                <a:spcPts val="0"/>
              </a:spcAft>
              <a:buSzPct val="79999"/>
              <a:buChar char="▶"/>
            </a:pPr>
            <a:r>
              <a:rPr lang="en-US"/>
              <a:t>Enforcement &amp; Abandoned Vehicles</a:t>
            </a:r>
            <a:endParaRPr/>
          </a:p>
          <a:p>
            <a:pPr indent="-299466" lvl="1" marL="914400" rtl="0" algn="l">
              <a:spcBef>
                <a:spcPts val="0"/>
              </a:spcBef>
              <a:spcAft>
                <a:spcPts val="0"/>
              </a:spcAft>
              <a:buSzPct val="79999"/>
              <a:buChar char="▶"/>
            </a:pPr>
            <a:r>
              <a:rPr lang="en-US"/>
              <a:t>Street Cleaning</a:t>
            </a:r>
            <a:endParaRPr/>
          </a:p>
          <a:p>
            <a:pPr indent="-299466" lvl="1" marL="914400" rtl="0" algn="l">
              <a:spcBef>
                <a:spcPts val="0"/>
              </a:spcBef>
              <a:spcAft>
                <a:spcPts val="0"/>
              </a:spcAft>
              <a:buSzPct val="79999"/>
              <a:buChar char="▶"/>
            </a:pPr>
            <a:r>
              <a:rPr lang="en-US"/>
              <a:t>Code Enforcement</a:t>
            </a:r>
            <a:endParaRPr/>
          </a:p>
          <a:p>
            <a:pPr indent="-299466" lvl="1" marL="914400" rtl="0" algn="l">
              <a:spcBef>
                <a:spcPts val="0"/>
              </a:spcBef>
              <a:spcAft>
                <a:spcPts val="0"/>
              </a:spcAft>
              <a:buSzPct val="79999"/>
              <a:buChar char="▶"/>
            </a:pPr>
            <a:r>
              <a:rPr lang="en-US"/>
              <a:t>Sanitation </a:t>
            </a:r>
            <a:endParaRPr/>
          </a:p>
          <a:p>
            <a:pPr indent="-299466" lvl="1" marL="914400" rtl="0" algn="l">
              <a:spcBef>
                <a:spcPts val="0"/>
              </a:spcBef>
              <a:spcAft>
                <a:spcPts val="0"/>
              </a:spcAft>
              <a:buSzPct val="79999"/>
              <a:buChar char="▶"/>
            </a:pPr>
            <a:r>
              <a:rPr lang="en-US"/>
              <a:t>Highway Maintenance</a:t>
            </a:r>
            <a:endParaRPr/>
          </a:p>
        </p:txBody>
      </p:sp>
      <p:pic>
        <p:nvPicPr>
          <p:cNvPr id="256" name="Google Shape;256;g1b069364e32_0_10"/>
          <p:cNvPicPr preferRelativeResize="0"/>
          <p:nvPr/>
        </p:nvPicPr>
        <p:blipFill>
          <a:blip r:embed="rId3">
            <a:alphaModFix/>
          </a:blip>
          <a:stretch>
            <a:fillRect/>
          </a:stretch>
        </p:blipFill>
        <p:spPr>
          <a:xfrm>
            <a:off x="279600" y="1729725"/>
            <a:ext cx="5877999" cy="2788700"/>
          </a:xfrm>
          <a:prstGeom prst="rect">
            <a:avLst/>
          </a:prstGeom>
          <a:noFill/>
          <a:ln>
            <a:noFill/>
          </a:ln>
        </p:spPr>
      </p:pic>
      <p:pic>
        <p:nvPicPr>
          <p:cNvPr id="257" name="Google Shape;257;g1b069364e32_0_10"/>
          <p:cNvPicPr preferRelativeResize="0"/>
          <p:nvPr/>
        </p:nvPicPr>
        <p:blipFill>
          <a:blip r:embed="rId4">
            <a:alphaModFix/>
          </a:blip>
          <a:stretch>
            <a:fillRect/>
          </a:stretch>
        </p:blipFill>
        <p:spPr>
          <a:xfrm>
            <a:off x="6196246" y="1729725"/>
            <a:ext cx="5810830" cy="2788701"/>
          </a:xfrm>
          <a:prstGeom prst="rect">
            <a:avLst/>
          </a:prstGeom>
          <a:noFill/>
          <a:ln>
            <a:noFill/>
          </a:ln>
        </p:spPr>
      </p:pic>
      <p:sp>
        <p:nvSpPr>
          <p:cNvPr id="258" name="Google Shape;258;g1b069364e32_0_10"/>
          <p:cNvSpPr txBox="1"/>
          <p:nvPr/>
        </p:nvSpPr>
        <p:spPr>
          <a:xfrm>
            <a:off x="279600" y="1428725"/>
            <a:ext cx="5877900" cy="335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US">
                <a:solidFill>
                  <a:schemeClr val="lt1"/>
                </a:solidFill>
                <a:latin typeface="Century Gothic"/>
                <a:ea typeface="Century Gothic"/>
                <a:cs typeface="Century Gothic"/>
                <a:sym typeface="Century Gothic"/>
              </a:rPr>
              <a:t>2022 Enquiries Breakdown By Neighborhood</a:t>
            </a:r>
            <a:endParaRPr>
              <a:solidFill>
                <a:schemeClr val="lt1"/>
              </a:solidFill>
              <a:latin typeface="Century Gothic"/>
              <a:ea typeface="Century Gothic"/>
              <a:cs typeface="Century Gothic"/>
              <a:sym typeface="Century Gothic"/>
            </a:endParaRPr>
          </a:p>
        </p:txBody>
      </p:sp>
      <p:sp>
        <p:nvSpPr>
          <p:cNvPr id="259" name="Google Shape;259;g1b069364e32_0_10"/>
          <p:cNvSpPr txBox="1"/>
          <p:nvPr/>
        </p:nvSpPr>
        <p:spPr>
          <a:xfrm>
            <a:off x="6196313" y="1428725"/>
            <a:ext cx="5810700" cy="335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US">
                <a:solidFill>
                  <a:schemeClr val="lt1"/>
                </a:solidFill>
                <a:latin typeface="Century Gothic"/>
                <a:ea typeface="Century Gothic"/>
                <a:cs typeface="Century Gothic"/>
                <a:sym typeface="Century Gothic"/>
              </a:rPr>
              <a:t>2022 Enquiries Occurrences</a:t>
            </a:r>
            <a:endParaRPr>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b069364e32_0_34"/>
          <p:cNvSpPr txBox="1"/>
          <p:nvPr>
            <p:ph idx="1" type="body"/>
          </p:nvPr>
        </p:nvSpPr>
        <p:spPr>
          <a:xfrm>
            <a:off x="275500" y="6017625"/>
            <a:ext cx="11569200" cy="6633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t/>
            </a:r>
            <a:endParaRPr/>
          </a:p>
        </p:txBody>
      </p:sp>
      <p:sp>
        <p:nvSpPr>
          <p:cNvPr id="265" name="Google Shape;265;g1b069364e32_0_34"/>
          <p:cNvSpPr txBox="1"/>
          <p:nvPr>
            <p:ph type="title"/>
          </p:nvPr>
        </p:nvSpPr>
        <p:spPr>
          <a:xfrm>
            <a:off x="275500" y="248700"/>
            <a:ext cx="8943000" cy="1207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Boston 311 Extension Project </a:t>
            </a:r>
            <a:br>
              <a:rPr lang="en-US"/>
            </a:br>
            <a:r>
              <a:rPr lang="en-US" sz="2800"/>
              <a:t>Time to Close Enquiries</a:t>
            </a:r>
            <a:endParaRPr/>
          </a:p>
        </p:txBody>
      </p:sp>
      <p:pic>
        <p:nvPicPr>
          <p:cNvPr id="266" name="Google Shape;266;g1b069364e32_0_34"/>
          <p:cNvPicPr preferRelativeResize="0"/>
          <p:nvPr/>
        </p:nvPicPr>
        <p:blipFill>
          <a:blip r:embed="rId3">
            <a:alphaModFix/>
          </a:blip>
          <a:stretch>
            <a:fillRect/>
          </a:stretch>
        </p:blipFill>
        <p:spPr>
          <a:xfrm>
            <a:off x="199300" y="1512225"/>
            <a:ext cx="5917921" cy="4256625"/>
          </a:xfrm>
          <a:prstGeom prst="rect">
            <a:avLst/>
          </a:prstGeom>
          <a:noFill/>
          <a:ln>
            <a:noFill/>
          </a:ln>
        </p:spPr>
      </p:pic>
      <p:pic>
        <p:nvPicPr>
          <p:cNvPr id="267" name="Google Shape;267;g1b069364e32_0_34"/>
          <p:cNvPicPr preferRelativeResize="0"/>
          <p:nvPr/>
        </p:nvPicPr>
        <p:blipFill>
          <a:blip r:embed="rId4">
            <a:alphaModFix/>
          </a:blip>
          <a:stretch>
            <a:fillRect/>
          </a:stretch>
        </p:blipFill>
        <p:spPr>
          <a:xfrm>
            <a:off x="6269621" y="1512225"/>
            <a:ext cx="5810830" cy="278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b069364e32_0_52"/>
          <p:cNvSpPr txBox="1"/>
          <p:nvPr>
            <p:ph idx="1" type="body"/>
          </p:nvPr>
        </p:nvSpPr>
        <p:spPr>
          <a:xfrm>
            <a:off x="275500" y="5768850"/>
            <a:ext cx="11569200" cy="912000"/>
          </a:xfrm>
          <a:prstGeom prst="rect">
            <a:avLst/>
          </a:prstGeom>
        </p:spPr>
        <p:txBody>
          <a:bodyPr anchorCtr="0" anchor="ctr" bIns="45700" lIns="91425" spcFirstLastPara="1" rIns="91425" wrap="square" tIns="45700">
            <a:normAutofit/>
          </a:bodyPr>
          <a:lstStyle/>
          <a:p>
            <a:pPr indent="-320040" lvl="0" marL="457200" rtl="0" algn="l">
              <a:spcBef>
                <a:spcPts val="360"/>
              </a:spcBef>
              <a:spcAft>
                <a:spcPts val="0"/>
              </a:spcAft>
              <a:buSzPts val="1440"/>
              <a:buChar char="▶"/>
            </a:pPr>
            <a:r>
              <a:rPr lang="en-US"/>
              <a:t>South Boston has the lowest average response time and Jamaica Plain Has the highest</a:t>
            </a:r>
            <a:endParaRPr/>
          </a:p>
          <a:p>
            <a:pPr indent="-320040" lvl="0" marL="457200" rtl="0" algn="l">
              <a:spcBef>
                <a:spcPts val="0"/>
              </a:spcBef>
              <a:spcAft>
                <a:spcPts val="0"/>
              </a:spcAft>
              <a:buSzPts val="1440"/>
              <a:buChar char="▶"/>
            </a:pPr>
            <a:r>
              <a:rPr lang="en-US"/>
              <a:t>Performed for each city, include each city in final project report</a:t>
            </a:r>
            <a:endParaRPr/>
          </a:p>
        </p:txBody>
      </p:sp>
      <p:sp>
        <p:nvSpPr>
          <p:cNvPr id="273" name="Google Shape;273;g1b069364e32_0_52"/>
          <p:cNvSpPr txBox="1"/>
          <p:nvPr>
            <p:ph type="title"/>
          </p:nvPr>
        </p:nvSpPr>
        <p:spPr>
          <a:xfrm>
            <a:off x="275500" y="248700"/>
            <a:ext cx="8943000" cy="1207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Boston 311 Extension Project </a:t>
            </a:r>
            <a:br>
              <a:rPr lang="en-US"/>
            </a:br>
            <a:r>
              <a:rPr lang="en-US" sz="2800"/>
              <a:t>Time to Close Enquiries - Shortest vs. Longest Cities</a:t>
            </a:r>
            <a:endParaRPr/>
          </a:p>
        </p:txBody>
      </p:sp>
      <p:pic>
        <p:nvPicPr>
          <p:cNvPr id="274" name="Google Shape;274;g1b069364e32_0_52"/>
          <p:cNvPicPr preferRelativeResize="0"/>
          <p:nvPr/>
        </p:nvPicPr>
        <p:blipFill>
          <a:blip r:embed="rId3">
            <a:alphaModFix/>
          </a:blip>
          <a:stretch>
            <a:fillRect/>
          </a:stretch>
        </p:blipFill>
        <p:spPr>
          <a:xfrm>
            <a:off x="199300" y="1512225"/>
            <a:ext cx="5889131" cy="4171487"/>
          </a:xfrm>
          <a:prstGeom prst="rect">
            <a:avLst/>
          </a:prstGeom>
          <a:noFill/>
          <a:ln>
            <a:noFill/>
          </a:ln>
        </p:spPr>
      </p:pic>
      <p:pic>
        <p:nvPicPr>
          <p:cNvPr id="275" name="Google Shape;275;g1b069364e32_0_52"/>
          <p:cNvPicPr preferRelativeResize="0"/>
          <p:nvPr/>
        </p:nvPicPr>
        <p:blipFill>
          <a:blip r:embed="rId4">
            <a:alphaModFix/>
          </a:blip>
          <a:stretch>
            <a:fillRect/>
          </a:stretch>
        </p:blipFill>
        <p:spPr>
          <a:xfrm>
            <a:off x="6164625" y="1512225"/>
            <a:ext cx="5889124" cy="41714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
          <p:cNvSpPr txBox="1"/>
          <p:nvPr>
            <p:ph type="title"/>
          </p:nvPr>
        </p:nvSpPr>
        <p:spPr>
          <a:xfrm>
            <a:off x="684212" y="685800"/>
            <a:ext cx="8534400" cy="150706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34859"/>
              <a:buFont typeface="Century Gothic"/>
              <a:buNone/>
            </a:pPr>
            <a:r>
              <a:rPr lang="en-US" u="sng"/>
              <a:t>COUNCILOR MEJIA X CITY SERVICES</a:t>
            </a:r>
            <a:br>
              <a:rPr lang="en-US"/>
            </a:br>
            <a:r>
              <a:rPr lang="en-US" sz="2000" cap="none"/>
              <a:t>Client Partner: 		Sandra Saavedra and Councilor Mejia</a:t>
            </a:r>
            <a:br>
              <a:rPr lang="en-US" sz="2000" cap="none"/>
            </a:br>
            <a:r>
              <a:rPr lang="en-US" sz="2000" cap="none"/>
              <a:t>Project Manager: 	Sophia Marian Sena</a:t>
            </a:r>
            <a:br>
              <a:rPr lang="en-US" sz="2000" cap="none"/>
            </a:br>
            <a:r>
              <a:rPr lang="en-US" sz="2000" cap="none"/>
              <a:t>Technical Engineer: 	Aidan Gomez</a:t>
            </a:r>
            <a:endParaRPr sz="3100" cap="none"/>
          </a:p>
        </p:txBody>
      </p:sp>
      <p:sp>
        <p:nvSpPr>
          <p:cNvPr id="148" name="Google Shape;148;p2"/>
          <p:cNvSpPr txBox="1"/>
          <p:nvPr>
            <p:ph idx="1" type="body"/>
          </p:nvPr>
        </p:nvSpPr>
        <p:spPr>
          <a:xfrm>
            <a:off x="684212" y="2379132"/>
            <a:ext cx="10058400" cy="3615267"/>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l">
              <a:lnSpc>
                <a:spcPct val="100000"/>
              </a:lnSpc>
              <a:spcBef>
                <a:spcPts val="0"/>
              </a:spcBef>
              <a:spcAft>
                <a:spcPts val="0"/>
              </a:spcAft>
              <a:buSzPct val="80000"/>
              <a:buNone/>
            </a:pPr>
            <a:r>
              <a:rPr b="1" lang="en-US"/>
              <a:t>Motivation</a:t>
            </a:r>
            <a:endParaRPr/>
          </a:p>
          <a:p>
            <a:pPr indent="-285750" lvl="0" marL="285750" rtl="0" algn="l">
              <a:lnSpc>
                <a:spcPct val="100000"/>
              </a:lnSpc>
              <a:spcBef>
                <a:spcPts val="970"/>
              </a:spcBef>
              <a:spcAft>
                <a:spcPts val="0"/>
              </a:spcAft>
              <a:buSzPct val="80000"/>
              <a:buChar char="▶"/>
            </a:pPr>
            <a:r>
              <a:rPr lang="en-US"/>
              <a:t>To ensure that the city of Boston equitably distributed relief funds across demographics (race, ethnicity, income, etc.) during Covid-19 Pandemic</a:t>
            </a:r>
            <a:endParaRPr/>
          </a:p>
          <a:p>
            <a:pPr indent="0" lvl="0" marL="0" rtl="0" algn="l">
              <a:lnSpc>
                <a:spcPct val="100000"/>
              </a:lnSpc>
              <a:spcBef>
                <a:spcPts val="970"/>
              </a:spcBef>
              <a:spcAft>
                <a:spcPts val="0"/>
              </a:spcAft>
              <a:buSzPct val="80000"/>
              <a:buNone/>
            </a:pPr>
            <a:r>
              <a:rPr b="1" lang="en-US"/>
              <a:t>Goal</a:t>
            </a:r>
            <a:endParaRPr/>
          </a:p>
          <a:p>
            <a:pPr indent="-285750" lvl="0" marL="285750" rtl="0" algn="l">
              <a:lnSpc>
                <a:spcPct val="100000"/>
              </a:lnSpc>
              <a:spcBef>
                <a:spcPts val="970"/>
              </a:spcBef>
              <a:spcAft>
                <a:spcPts val="0"/>
              </a:spcAft>
              <a:buSzPct val="80000"/>
              <a:buChar char="▶"/>
            </a:pPr>
            <a:r>
              <a:rPr lang="en-US"/>
              <a:t>Analyze business relief datasets along with available census data to determine the outreach and adequacy of the aid.</a:t>
            </a:r>
            <a:endParaRPr/>
          </a:p>
          <a:p>
            <a:pPr indent="0" lvl="0" marL="0" rtl="0" algn="l">
              <a:lnSpc>
                <a:spcPct val="100000"/>
              </a:lnSpc>
              <a:spcBef>
                <a:spcPts val="970"/>
              </a:spcBef>
              <a:spcAft>
                <a:spcPts val="0"/>
              </a:spcAft>
              <a:buSzPct val="80000"/>
              <a:buNone/>
            </a:pPr>
            <a:r>
              <a:rPr b="1" lang="en-US"/>
              <a:t>Background</a:t>
            </a:r>
            <a:endParaRPr/>
          </a:p>
          <a:p>
            <a:pPr indent="-285750" lvl="0" marL="285750" rtl="0" algn="l">
              <a:lnSpc>
                <a:spcPct val="100000"/>
              </a:lnSpc>
              <a:spcBef>
                <a:spcPts val="970"/>
              </a:spcBef>
              <a:spcAft>
                <a:spcPts val="0"/>
              </a:spcAft>
              <a:buSzPct val="80000"/>
              <a:buChar char="▶"/>
            </a:pPr>
            <a:r>
              <a:rPr lang="en-US"/>
              <a:t>Covid-19 had devastating effects on the economy, severely hindering business revenue and growth. It is believed that it disproportionately affected lower income residents and businesses.</a:t>
            </a:r>
            <a:endParaRPr/>
          </a:p>
        </p:txBody>
      </p:sp>
      <p:sp>
        <p:nvSpPr>
          <p:cNvPr id="149" name="Google Shape;149;p2"/>
          <p:cNvSpPr txBox="1"/>
          <p:nvPr/>
        </p:nvSpPr>
        <p:spPr>
          <a:xfrm>
            <a:off x="9500681" y="1281419"/>
            <a:ext cx="2483861"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chemeClr val="lt1"/>
                </a:solidFill>
                <a:latin typeface="Century Gothic"/>
                <a:ea typeface="Century Gothic"/>
                <a:cs typeface="Century Gothic"/>
                <a:sym typeface="Century Gothic"/>
              </a:rPr>
              <a:t>Team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Derek Dumouchel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Zihao Shen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Tian Tan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Lu Yao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
          <p:cNvSpPr txBox="1"/>
          <p:nvPr>
            <p:ph idx="1" type="body"/>
          </p:nvPr>
        </p:nvSpPr>
        <p:spPr>
          <a:xfrm>
            <a:off x="684212" y="1507960"/>
            <a:ext cx="10058400" cy="4486440"/>
          </a:xfrm>
          <a:prstGeom prst="rect">
            <a:avLst/>
          </a:prstGeom>
          <a:noFill/>
          <a:ln>
            <a:noFill/>
          </a:ln>
        </p:spPr>
        <p:txBody>
          <a:bodyPr anchorCtr="0" anchor="ctr" bIns="45700" lIns="91425" spcFirstLastPara="1" rIns="91425" wrap="square" tIns="45700">
            <a:normAutofit fontScale="70000" lnSpcReduction="20000"/>
          </a:bodyPr>
          <a:lstStyle/>
          <a:p>
            <a:pPr indent="0" lvl="0" marL="0" rtl="0" algn="l">
              <a:lnSpc>
                <a:spcPct val="100000"/>
              </a:lnSpc>
              <a:spcBef>
                <a:spcPts val="0"/>
              </a:spcBef>
              <a:spcAft>
                <a:spcPts val="0"/>
              </a:spcAft>
              <a:buSzPct val="80000"/>
              <a:buNone/>
            </a:pPr>
            <a:r>
              <a:rPr b="1" lang="en-US"/>
              <a:t>Accomplishments</a:t>
            </a:r>
            <a:endParaRPr/>
          </a:p>
          <a:p>
            <a:pPr indent="-285750" lvl="0" marL="285750" rtl="0" algn="l">
              <a:lnSpc>
                <a:spcPct val="100000"/>
              </a:lnSpc>
              <a:spcBef>
                <a:spcPts val="880"/>
              </a:spcBef>
              <a:spcAft>
                <a:spcPts val="0"/>
              </a:spcAft>
              <a:buSzPct val="80000"/>
              <a:buChar char="▶"/>
            </a:pPr>
            <a:r>
              <a:rPr lang="en-US"/>
              <a:t>Evaluation of race composition and population density.</a:t>
            </a:r>
            <a:endParaRPr/>
          </a:p>
          <a:p>
            <a:pPr indent="-285750" lvl="0" marL="285750" rtl="0" algn="l">
              <a:lnSpc>
                <a:spcPct val="100000"/>
              </a:lnSpc>
              <a:spcBef>
                <a:spcPts val="880"/>
              </a:spcBef>
              <a:spcAft>
                <a:spcPts val="0"/>
              </a:spcAft>
              <a:buSzPct val="80000"/>
              <a:buChar char="▶"/>
            </a:pPr>
            <a:r>
              <a:rPr lang="en-US"/>
              <a:t>Dispersity of funds across neighborhoods</a:t>
            </a:r>
            <a:endParaRPr/>
          </a:p>
          <a:p>
            <a:pPr indent="0" lvl="0" marL="0" rtl="0" algn="l">
              <a:lnSpc>
                <a:spcPct val="100000"/>
              </a:lnSpc>
              <a:spcBef>
                <a:spcPts val="880"/>
              </a:spcBef>
              <a:spcAft>
                <a:spcPts val="0"/>
              </a:spcAft>
              <a:buSzPct val="80000"/>
              <a:buNone/>
            </a:pPr>
            <a:r>
              <a:rPr b="1" lang="en-US"/>
              <a:t>Division of Labor</a:t>
            </a:r>
            <a:endParaRPr/>
          </a:p>
          <a:p>
            <a:pPr indent="-285750" lvl="0" marL="285750" rtl="0" algn="l">
              <a:lnSpc>
                <a:spcPct val="100000"/>
              </a:lnSpc>
              <a:spcBef>
                <a:spcPts val="880"/>
              </a:spcBef>
              <a:spcAft>
                <a:spcPts val="0"/>
              </a:spcAft>
              <a:buSzPct val="80000"/>
              <a:buChar char="▶"/>
            </a:pPr>
            <a:r>
              <a:rPr lang="en-US"/>
              <a:t>Weekly meetings on Mondays to review goals and assessments. </a:t>
            </a:r>
            <a:endParaRPr/>
          </a:p>
          <a:p>
            <a:pPr indent="-285750" lvl="0" marL="285750" rtl="0" algn="l">
              <a:lnSpc>
                <a:spcPct val="100000"/>
              </a:lnSpc>
              <a:spcBef>
                <a:spcPts val="880"/>
              </a:spcBef>
              <a:spcAft>
                <a:spcPts val="0"/>
              </a:spcAft>
              <a:buSzPct val="80000"/>
              <a:buChar char="▶"/>
            </a:pPr>
            <a:r>
              <a:rPr lang="en-US"/>
              <a:t>Status updates via Slack and Google Drive on Thursdays, prior to the weekly meetings with the project lead.</a:t>
            </a:r>
            <a:endParaRPr/>
          </a:p>
          <a:p>
            <a:pPr indent="-285750" lvl="0" marL="285750" rtl="0" algn="l">
              <a:lnSpc>
                <a:spcPct val="100000"/>
              </a:lnSpc>
              <a:spcBef>
                <a:spcPts val="880"/>
              </a:spcBef>
              <a:spcAft>
                <a:spcPts val="0"/>
              </a:spcAft>
              <a:buSzPct val="80000"/>
              <a:buChar char="▶"/>
            </a:pPr>
            <a:r>
              <a:rPr lang="en-US"/>
              <a:t>Different datasets and features are reviewed and assessed by team members. </a:t>
            </a:r>
            <a:endParaRPr/>
          </a:p>
          <a:p>
            <a:pPr indent="-285750" lvl="1" marL="742950" rtl="0" algn="l">
              <a:lnSpc>
                <a:spcPct val="100000"/>
              </a:lnSpc>
              <a:spcBef>
                <a:spcPts val="852"/>
              </a:spcBef>
              <a:spcAft>
                <a:spcPts val="0"/>
              </a:spcAft>
              <a:buSzPct val="79999"/>
              <a:buChar char="▶"/>
            </a:pPr>
            <a:r>
              <a:rPr lang="en-US"/>
              <a:t>E.g., Business Funds/Licenses dataset, Census block data, Geocode Analysis</a:t>
            </a:r>
            <a:endParaRPr/>
          </a:p>
          <a:p>
            <a:pPr indent="-285750" lvl="0" marL="285750" rtl="0" algn="l">
              <a:lnSpc>
                <a:spcPct val="100000"/>
              </a:lnSpc>
              <a:spcBef>
                <a:spcPts val="880"/>
              </a:spcBef>
              <a:spcAft>
                <a:spcPts val="0"/>
              </a:spcAft>
              <a:buSzPct val="80000"/>
              <a:buChar char="▶"/>
            </a:pPr>
            <a:r>
              <a:rPr lang="en-US"/>
              <a:t>Team lead chosen with collaboration on deliverables via Google Docs.</a:t>
            </a:r>
            <a:endParaRPr/>
          </a:p>
          <a:p>
            <a:pPr indent="0" lvl="0" marL="0" rtl="0" algn="l">
              <a:lnSpc>
                <a:spcPct val="100000"/>
              </a:lnSpc>
              <a:spcBef>
                <a:spcPts val="880"/>
              </a:spcBef>
              <a:spcAft>
                <a:spcPts val="0"/>
              </a:spcAft>
              <a:buSzPct val="80000"/>
              <a:buNone/>
            </a:pPr>
            <a:r>
              <a:rPr b="1" lang="en-US"/>
              <a:t>Dataset Utilization</a:t>
            </a:r>
            <a:endParaRPr/>
          </a:p>
          <a:p>
            <a:pPr indent="-285750" lvl="0" marL="285750" rtl="0" algn="l">
              <a:lnSpc>
                <a:spcPct val="100000"/>
              </a:lnSpc>
              <a:spcBef>
                <a:spcPts val="880"/>
              </a:spcBef>
              <a:spcAft>
                <a:spcPts val="0"/>
              </a:spcAft>
              <a:buSzPct val="80000"/>
              <a:buChar char="▶"/>
            </a:pPr>
            <a:r>
              <a:rPr lang="en-US"/>
              <a:t>‘Boston Neighborhood’</a:t>
            </a:r>
            <a:endParaRPr/>
          </a:p>
          <a:p>
            <a:pPr indent="-285750" lvl="0" marL="285750" rtl="0" algn="l">
              <a:lnSpc>
                <a:spcPct val="100000"/>
              </a:lnSpc>
              <a:spcBef>
                <a:spcPts val="880"/>
              </a:spcBef>
              <a:spcAft>
                <a:spcPts val="0"/>
              </a:spcAft>
              <a:buSzPct val="80000"/>
              <a:buChar char="▶"/>
            </a:pPr>
            <a:r>
              <a:rPr lang="en-US"/>
              <a:t>‘Business Assistance Funds’</a:t>
            </a:r>
            <a:endParaRPr/>
          </a:p>
          <a:p>
            <a:pPr indent="-285750" lvl="0" marL="285750" rtl="0" algn="l">
              <a:lnSpc>
                <a:spcPct val="100000"/>
              </a:lnSpc>
              <a:spcBef>
                <a:spcPts val="880"/>
              </a:spcBef>
              <a:spcAft>
                <a:spcPts val="0"/>
              </a:spcAft>
              <a:buSzPct val="80000"/>
              <a:buChar char="▶"/>
            </a:pPr>
            <a:r>
              <a:rPr lang="en-US"/>
              <a:t>‘Boston Zoning Subdistricts’</a:t>
            </a:r>
            <a:endParaRPr/>
          </a:p>
          <a:p>
            <a:pPr indent="-285750" lvl="0" marL="285750" rtl="0" algn="l">
              <a:lnSpc>
                <a:spcPct val="100000"/>
              </a:lnSpc>
              <a:spcBef>
                <a:spcPts val="880"/>
              </a:spcBef>
              <a:spcAft>
                <a:spcPts val="0"/>
              </a:spcAft>
              <a:buSzPct val="80000"/>
              <a:buChar char="▶"/>
            </a:pPr>
            <a:r>
              <a:rPr lang="en-US"/>
              <a:t>‘Boston Census Data’</a:t>
            </a:r>
            <a:endParaRPr/>
          </a:p>
          <a:p>
            <a:pPr indent="-278638" lvl="0" marL="285750" rtl="0" algn="l">
              <a:lnSpc>
                <a:spcPct val="100000"/>
              </a:lnSpc>
              <a:spcBef>
                <a:spcPts val="880"/>
              </a:spcBef>
              <a:spcAft>
                <a:spcPts val="0"/>
              </a:spcAft>
              <a:buSzPct val="72000"/>
              <a:buChar char="▶"/>
            </a:pPr>
            <a:r>
              <a:rPr lang="en-US"/>
              <a:t>‘Active Food Establishment License’</a:t>
            </a:r>
            <a:endParaRPr/>
          </a:p>
          <a:p>
            <a:pPr indent="-278638" lvl="0" marL="285750" rtl="0" algn="l">
              <a:lnSpc>
                <a:spcPct val="100000"/>
              </a:lnSpc>
              <a:spcBef>
                <a:spcPts val="880"/>
              </a:spcBef>
              <a:spcAft>
                <a:spcPts val="0"/>
              </a:spcAft>
              <a:buSzPct val="72000"/>
              <a:buChar char="▶"/>
            </a:pPr>
            <a:r>
              <a:rPr lang="en-US"/>
              <a:t>‘Liquor License’</a:t>
            </a:r>
            <a:endParaRPr/>
          </a:p>
        </p:txBody>
      </p:sp>
      <p:sp>
        <p:nvSpPr>
          <p:cNvPr id="155" name="Google Shape;155;p3"/>
          <p:cNvSpPr txBox="1"/>
          <p:nvPr>
            <p:ph type="title"/>
          </p:nvPr>
        </p:nvSpPr>
        <p:spPr>
          <a:xfrm>
            <a:off x="684212" y="685801"/>
            <a:ext cx="8534400" cy="82215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entury Gothic"/>
              <a:buNone/>
            </a:pPr>
            <a:r>
              <a:rPr lang="en-US"/>
              <a:t>MID-SEMESTER STATUS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
          <p:cNvSpPr txBox="1"/>
          <p:nvPr>
            <p:ph idx="1" type="body"/>
          </p:nvPr>
        </p:nvSpPr>
        <p:spPr>
          <a:xfrm>
            <a:off x="684212" y="1508760"/>
            <a:ext cx="8534400" cy="448563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600"/>
              <a:buNone/>
            </a:pPr>
            <a:r>
              <a:rPr b="1" lang="en-US"/>
              <a:t>Results</a:t>
            </a:r>
            <a:endParaRPr/>
          </a:p>
          <a:p>
            <a:pPr indent="-285750" lvl="0" marL="285750" rtl="0" algn="l">
              <a:lnSpc>
                <a:spcPct val="100000"/>
              </a:lnSpc>
              <a:spcBef>
                <a:spcPts val="1000"/>
              </a:spcBef>
              <a:spcAft>
                <a:spcPts val="0"/>
              </a:spcAft>
              <a:buSzPts val="1600"/>
              <a:buChar char="▶"/>
            </a:pPr>
            <a:r>
              <a:rPr lang="en-US"/>
              <a:t>Slides 5-8</a:t>
            </a:r>
            <a:endParaRPr/>
          </a:p>
          <a:p>
            <a:pPr indent="0" lvl="0" marL="0" rtl="0" algn="l">
              <a:lnSpc>
                <a:spcPct val="100000"/>
              </a:lnSpc>
              <a:spcBef>
                <a:spcPts val="1000"/>
              </a:spcBef>
              <a:spcAft>
                <a:spcPts val="0"/>
              </a:spcAft>
              <a:buSzPts val="1600"/>
              <a:buNone/>
            </a:pPr>
            <a:r>
              <a:rPr b="1" lang="en-US"/>
              <a:t>Visualizations (put plots)</a:t>
            </a:r>
            <a:endParaRPr/>
          </a:p>
          <a:p>
            <a:pPr indent="-285750" lvl="0" marL="285750" rtl="0" algn="l">
              <a:lnSpc>
                <a:spcPct val="100000"/>
              </a:lnSpc>
              <a:spcBef>
                <a:spcPts val="1000"/>
              </a:spcBef>
              <a:spcAft>
                <a:spcPts val="0"/>
              </a:spcAft>
              <a:buSzPts val="1600"/>
              <a:buChar char="▶"/>
            </a:pPr>
            <a:r>
              <a:rPr lang="en-US"/>
              <a:t>Slides 5-8</a:t>
            </a:r>
            <a:endParaRPr/>
          </a:p>
          <a:p>
            <a:pPr indent="0" lvl="0" marL="0" rtl="0" algn="l">
              <a:lnSpc>
                <a:spcPct val="100000"/>
              </a:lnSpc>
              <a:spcBef>
                <a:spcPts val="1000"/>
              </a:spcBef>
              <a:spcAft>
                <a:spcPts val="0"/>
              </a:spcAft>
              <a:buSzPts val="1600"/>
              <a:buNone/>
            </a:pPr>
            <a:r>
              <a:rPr b="1" lang="en-US"/>
              <a:t>Challenges with Data</a:t>
            </a:r>
            <a:endParaRPr/>
          </a:p>
          <a:p>
            <a:pPr indent="-285750" lvl="0" marL="285750" rtl="0" algn="l">
              <a:lnSpc>
                <a:spcPct val="100000"/>
              </a:lnSpc>
              <a:spcBef>
                <a:spcPts val="1000"/>
              </a:spcBef>
              <a:spcAft>
                <a:spcPts val="0"/>
              </a:spcAft>
              <a:buSzPts val="1600"/>
              <a:buChar char="▶"/>
            </a:pPr>
            <a:r>
              <a:rPr lang="en-US"/>
              <a:t>Dataset not up to date</a:t>
            </a:r>
            <a:endParaRPr/>
          </a:p>
          <a:p>
            <a:pPr indent="-285750" lvl="0" marL="285750" rtl="0" algn="l">
              <a:lnSpc>
                <a:spcPct val="100000"/>
              </a:lnSpc>
              <a:spcBef>
                <a:spcPts val="1000"/>
              </a:spcBef>
              <a:spcAft>
                <a:spcPts val="0"/>
              </a:spcAft>
              <a:buSzPts val="1600"/>
              <a:buChar char="▶"/>
            </a:pPr>
            <a:r>
              <a:rPr lang="en-US"/>
              <a:t>Total funding allocation per business not provided</a:t>
            </a:r>
            <a:endParaRPr/>
          </a:p>
          <a:p>
            <a:pPr indent="-184150" lvl="0" marL="285750" rtl="0" algn="l">
              <a:lnSpc>
                <a:spcPct val="100000"/>
              </a:lnSpc>
              <a:spcBef>
                <a:spcPts val="1000"/>
              </a:spcBef>
              <a:spcAft>
                <a:spcPts val="0"/>
              </a:spcAft>
              <a:buSzPts val="1600"/>
              <a:buNone/>
            </a:pPr>
            <a:r>
              <a:t/>
            </a:r>
            <a:endParaRPr/>
          </a:p>
        </p:txBody>
      </p:sp>
      <p:sp>
        <p:nvSpPr>
          <p:cNvPr id="161" name="Google Shape;161;p4"/>
          <p:cNvSpPr txBox="1"/>
          <p:nvPr>
            <p:ph type="title"/>
          </p:nvPr>
        </p:nvSpPr>
        <p:spPr>
          <a:xfrm>
            <a:off x="684212" y="685800"/>
            <a:ext cx="8534400" cy="82296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entury Gothic"/>
              <a:buNone/>
            </a:pPr>
            <a:r>
              <a:rPr lang="en-US"/>
              <a:t>EARLY OBSERVATIONS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8b407c5784_1_11"/>
          <p:cNvSpPr txBox="1"/>
          <p:nvPr>
            <p:ph idx="1" type="body"/>
          </p:nvPr>
        </p:nvSpPr>
        <p:spPr>
          <a:xfrm>
            <a:off x="190800" y="1239650"/>
            <a:ext cx="7703400" cy="5273100"/>
          </a:xfrm>
          <a:prstGeom prst="rect">
            <a:avLst/>
          </a:prstGeom>
          <a:noFill/>
          <a:ln>
            <a:noFill/>
          </a:ln>
        </p:spPr>
        <p:txBody>
          <a:bodyPr anchorCtr="0" anchor="ctr" bIns="45700" lIns="91425" spcFirstLastPara="1" rIns="91425" wrap="square" tIns="45700">
            <a:noAutofit/>
          </a:bodyPr>
          <a:lstStyle/>
          <a:p>
            <a:pPr indent="-311150" lvl="0" marL="457200" rtl="0" algn="l">
              <a:lnSpc>
                <a:spcPct val="150000"/>
              </a:lnSpc>
              <a:spcBef>
                <a:spcPts val="360"/>
              </a:spcBef>
              <a:spcAft>
                <a:spcPts val="0"/>
              </a:spcAft>
              <a:buSzPts val="1300"/>
              <a:buChar char="●"/>
            </a:pPr>
            <a:r>
              <a:rPr lang="en-US" sz="1300"/>
              <a:t>Surrounding downtown(</a:t>
            </a:r>
            <a:r>
              <a:rPr lang="en-US" sz="900">
                <a:solidFill>
                  <a:schemeClr val="accent2"/>
                </a:solidFill>
              </a:rPr>
              <a:t>Chinatown, South End, North End, West End, Bay Village, Beacon Hill and Back Bay</a:t>
            </a:r>
            <a:r>
              <a:rPr lang="en-US" sz="1300"/>
              <a:t>): </a:t>
            </a:r>
            <a:r>
              <a:rPr lang="en-US" sz="1300" u="sng"/>
              <a:t>Chinese and other Asian populations, African American, white</a:t>
            </a:r>
            <a:r>
              <a:rPr lang="en-US" sz="1300"/>
              <a:t>. </a:t>
            </a:r>
            <a:endParaRPr sz="1300"/>
          </a:p>
          <a:p>
            <a:pPr indent="-311150" lvl="0" marL="457200" rtl="0" algn="l">
              <a:lnSpc>
                <a:spcPct val="150000"/>
              </a:lnSpc>
              <a:spcBef>
                <a:spcPts val="0"/>
              </a:spcBef>
              <a:spcAft>
                <a:spcPts val="0"/>
              </a:spcAft>
              <a:buSzPts val="1300"/>
              <a:buChar char="●"/>
            </a:pPr>
            <a:r>
              <a:rPr lang="en-US" sz="1300"/>
              <a:t>North and east of downtown(</a:t>
            </a:r>
            <a:r>
              <a:rPr lang="en-US" sz="900">
                <a:solidFill>
                  <a:schemeClr val="accent2"/>
                </a:solidFill>
              </a:rPr>
              <a:t>East Boston and Charlestown</a:t>
            </a:r>
            <a:r>
              <a:rPr lang="en-US" sz="1300"/>
              <a:t>): </a:t>
            </a:r>
            <a:r>
              <a:rPr lang="en-US" sz="1300" u="sng"/>
              <a:t>a majority of Hispanics, Brazilians</a:t>
            </a:r>
            <a:r>
              <a:rPr lang="en-US" sz="1300"/>
              <a:t>.</a:t>
            </a:r>
            <a:endParaRPr sz="1300"/>
          </a:p>
          <a:p>
            <a:pPr indent="-311150" lvl="0" marL="457200" rtl="0" algn="l">
              <a:lnSpc>
                <a:spcPct val="150000"/>
              </a:lnSpc>
              <a:spcBef>
                <a:spcPts val="0"/>
              </a:spcBef>
              <a:spcAft>
                <a:spcPts val="0"/>
              </a:spcAft>
              <a:buSzPts val="1300"/>
              <a:buChar char="●"/>
            </a:pPr>
            <a:r>
              <a:rPr lang="en-US" sz="1300"/>
              <a:t>West of downtown(</a:t>
            </a:r>
            <a:r>
              <a:rPr lang="en-US" sz="900">
                <a:solidFill>
                  <a:schemeClr val="accent2"/>
                </a:solidFill>
              </a:rPr>
              <a:t>Fenway Kenmore, Allston, Brighton, Longwood and Mission Hill</a:t>
            </a:r>
            <a:r>
              <a:rPr lang="en-US" sz="1300"/>
              <a:t>): populated heavily by </a:t>
            </a:r>
            <a:r>
              <a:rPr lang="en-US" sz="1300" u="sng"/>
              <a:t>students</a:t>
            </a:r>
            <a:r>
              <a:rPr lang="en-US" sz="1300"/>
              <a:t> from nearby universities. Mission Hill is an </a:t>
            </a:r>
            <a:r>
              <a:rPr lang="en-US" sz="1300" u="sng"/>
              <a:t>ethnically diverse</a:t>
            </a:r>
            <a:r>
              <a:rPr lang="en-US" sz="1300"/>
              <a:t> neighborhood.</a:t>
            </a:r>
            <a:endParaRPr sz="1300"/>
          </a:p>
          <a:p>
            <a:pPr indent="-311150" lvl="0" marL="457200" rtl="0" algn="l">
              <a:lnSpc>
                <a:spcPct val="150000"/>
              </a:lnSpc>
              <a:spcBef>
                <a:spcPts val="0"/>
              </a:spcBef>
              <a:spcAft>
                <a:spcPts val="0"/>
              </a:spcAft>
              <a:buSzPts val="1300"/>
              <a:buChar char="●"/>
            </a:pPr>
            <a:r>
              <a:rPr lang="en-US" sz="1300"/>
              <a:t>South of downtown(</a:t>
            </a:r>
            <a:r>
              <a:rPr lang="en-US" sz="900">
                <a:solidFill>
                  <a:schemeClr val="accent2"/>
                </a:solidFill>
              </a:rPr>
              <a:t>Roxbury, Jamaica Plain, Dorchester and South Boston</a:t>
            </a:r>
            <a:r>
              <a:rPr lang="en-US" sz="1300"/>
              <a:t>): Dorchester is considered to be Boston's </a:t>
            </a:r>
            <a:r>
              <a:rPr lang="en-US" sz="1300" u="sng"/>
              <a:t>most diverse</a:t>
            </a:r>
            <a:r>
              <a:rPr lang="en-US" sz="1300"/>
              <a:t>. </a:t>
            </a:r>
            <a:endParaRPr sz="1300"/>
          </a:p>
          <a:p>
            <a:pPr indent="-311150" lvl="0" marL="457200" rtl="0" algn="l">
              <a:lnSpc>
                <a:spcPct val="150000"/>
              </a:lnSpc>
              <a:spcBef>
                <a:spcPts val="0"/>
              </a:spcBef>
              <a:spcAft>
                <a:spcPts val="0"/>
              </a:spcAft>
              <a:buSzPts val="1300"/>
              <a:buChar char="●"/>
            </a:pPr>
            <a:r>
              <a:rPr lang="en-US" sz="1300"/>
              <a:t>Roslindale: a majority-minority neighborhood. </a:t>
            </a:r>
            <a:endParaRPr sz="1300"/>
          </a:p>
          <a:p>
            <a:pPr indent="-311150" lvl="0" marL="457200" rtl="0" algn="l">
              <a:lnSpc>
                <a:spcPct val="150000"/>
              </a:lnSpc>
              <a:spcBef>
                <a:spcPts val="0"/>
              </a:spcBef>
              <a:spcAft>
                <a:spcPts val="0"/>
              </a:spcAft>
              <a:buSzPts val="1300"/>
              <a:buChar char="●"/>
            </a:pPr>
            <a:r>
              <a:rPr lang="en-US" sz="1300"/>
              <a:t>Mattapan: mainly African Americans. </a:t>
            </a:r>
            <a:endParaRPr sz="1300"/>
          </a:p>
          <a:p>
            <a:pPr indent="-311150" lvl="0" marL="457200" rtl="0" algn="l">
              <a:lnSpc>
                <a:spcPct val="150000"/>
              </a:lnSpc>
              <a:spcBef>
                <a:spcPts val="0"/>
              </a:spcBef>
              <a:spcAft>
                <a:spcPts val="0"/>
              </a:spcAft>
              <a:buSzPts val="1300"/>
              <a:buChar char="●"/>
            </a:pPr>
            <a:r>
              <a:rPr lang="en-US" sz="1300"/>
              <a:t>Hyde Park: mainly African Americans and Caribbean Americans</a:t>
            </a:r>
            <a:endParaRPr sz="1300"/>
          </a:p>
          <a:p>
            <a:pPr indent="-311150" lvl="0" marL="457200" rtl="0" algn="l">
              <a:lnSpc>
                <a:spcPct val="150000"/>
              </a:lnSpc>
              <a:spcBef>
                <a:spcPts val="0"/>
              </a:spcBef>
              <a:spcAft>
                <a:spcPts val="0"/>
              </a:spcAft>
              <a:buSzPts val="1300"/>
              <a:buChar char="●"/>
            </a:pPr>
            <a:r>
              <a:rPr lang="en-US" sz="1300"/>
              <a:t>West Roxbury: mainly white.</a:t>
            </a:r>
            <a:endParaRPr sz="1300"/>
          </a:p>
        </p:txBody>
      </p:sp>
      <p:sp>
        <p:nvSpPr>
          <p:cNvPr id="167" name="Google Shape;167;g18b407c5784_1_11"/>
          <p:cNvSpPr txBox="1"/>
          <p:nvPr>
            <p:ph type="title"/>
          </p:nvPr>
        </p:nvSpPr>
        <p:spPr>
          <a:xfrm>
            <a:off x="279637" y="0"/>
            <a:ext cx="8534400" cy="1507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US"/>
              <a:t>Census Analysis</a:t>
            </a:r>
            <a:endParaRPr/>
          </a:p>
        </p:txBody>
      </p:sp>
      <p:pic>
        <p:nvPicPr>
          <p:cNvPr id="168" name="Google Shape;168;g18b407c5784_1_11"/>
          <p:cNvPicPr preferRelativeResize="0"/>
          <p:nvPr/>
        </p:nvPicPr>
        <p:blipFill rotWithShape="1">
          <a:blip r:embed="rId3">
            <a:alphaModFix/>
          </a:blip>
          <a:srcRect b="0" l="0" r="0" t="0"/>
          <a:stretch/>
        </p:blipFill>
        <p:spPr>
          <a:xfrm>
            <a:off x="7929175" y="1466800"/>
            <a:ext cx="4262824" cy="495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8b407c5784_1_0"/>
          <p:cNvSpPr txBox="1"/>
          <p:nvPr>
            <p:ph type="title"/>
          </p:nvPr>
        </p:nvSpPr>
        <p:spPr>
          <a:xfrm>
            <a:off x="289512" y="123350"/>
            <a:ext cx="8534400" cy="1507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US"/>
              <a:t>Distribution of small businesses</a:t>
            </a:r>
            <a:endParaRPr/>
          </a:p>
        </p:txBody>
      </p:sp>
      <p:sp>
        <p:nvSpPr>
          <p:cNvPr id="174" name="Google Shape;174;g18b407c5784_1_0"/>
          <p:cNvSpPr txBox="1"/>
          <p:nvPr/>
        </p:nvSpPr>
        <p:spPr>
          <a:xfrm>
            <a:off x="289500" y="5320500"/>
            <a:ext cx="94992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chemeClr val="lt1"/>
                </a:solidFill>
                <a:latin typeface="Century Gothic"/>
                <a:ea typeface="Century Gothic"/>
                <a:cs typeface="Century Gothic"/>
                <a:sym typeface="Century Gothic"/>
              </a:rPr>
              <a:t>By combining the amount of small business and the area of each neighborhood, we can find that Back Bay and Chinatown/Financial District area have higher density of small businesses, with over 350 per mi</a:t>
            </a:r>
            <a:r>
              <a:rPr b="0" baseline="30000" i="0" lang="en-US" sz="1400" u="none" cap="none" strike="noStrike">
                <a:solidFill>
                  <a:schemeClr val="lt1"/>
                </a:solidFill>
                <a:latin typeface="Century Gothic"/>
                <a:ea typeface="Century Gothic"/>
                <a:cs typeface="Century Gothic"/>
                <a:sym typeface="Century Gothic"/>
              </a:rPr>
              <a:t>^2</a:t>
            </a:r>
            <a:endParaRPr b="0" baseline="30000" i="0" sz="1400" u="none" cap="none" strike="noStrike">
              <a:solidFill>
                <a:schemeClr val="lt1"/>
              </a:solidFill>
              <a:latin typeface="Century Gothic"/>
              <a:ea typeface="Century Gothic"/>
              <a:cs typeface="Century Gothic"/>
              <a:sym typeface="Century Gothic"/>
            </a:endParaRPr>
          </a:p>
        </p:txBody>
      </p:sp>
      <p:pic>
        <p:nvPicPr>
          <p:cNvPr id="175" name="Google Shape;175;g18b407c5784_1_0"/>
          <p:cNvPicPr preferRelativeResize="0"/>
          <p:nvPr/>
        </p:nvPicPr>
        <p:blipFill rotWithShape="1">
          <a:blip r:embed="rId3">
            <a:alphaModFix/>
          </a:blip>
          <a:srcRect b="0" l="0" r="0" t="0"/>
          <a:stretch/>
        </p:blipFill>
        <p:spPr>
          <a:xfrm>
            <a:off x="6420925" y="1536350"/>
            <a:ext cx="5771076" cy="3602000"/>
          </a:xfrm>
          <a:prstGeom prst="rect">
            <a:avLst/>
          </a:prstGeom>
          <a:noFill/>
          <a:ln>
            <a:noFill/>
          </a:ln>
        </p:spPr>
      </p:pic>
      <p:pic>
        <p:nvPicPr>
          <p:cNvPr id="176" name="Google Shape;176;g18b407c5784_1_0"/>
          <p:cNvPicPr preferRelativeResize="0"/>
          <p:nvPr/>
        </p:nvPicPr>
        <p:blipFill rotWithShape="1">
          <a:blip r:embed="rId4">
            <a:alphaModFix/>
          </a:blip>
          <a:srcRect b="0" l="0" r="0" t="0"/>
          <a:stretch/>
        </p:blipFill>
        <p:spPr>
          <a:xfrm>
            <a:off x="0" y="1536350"/>
            <a:ext cx="6420924" cy="360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8b407c5784_0_0"/>
          <p:cNvSpPr txBox="1"/>
          <p:nvPr>
            <p:ph type="title"/>
          </p:nvPr>
        </p:nvSpPr>
        <p:spPr>
          <a:xfrm>
            <a:off x="289512" y="251625"/>
            <a:ext cx="8534400" cy="1507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US"/>
              <a:t>Alcohol Analysis</a:t>
            </a:r>
            <a:endParaRPr/>
          </a:p>
        </p:txBody>
      </p:sp>
      <p:sp>
        <p:nvSpPr>
          <p:cNvPr id="182" name="Google Shape;182;g18b407c5784_0_0"/>
          <p:cNvSpPr txBox="1"/>
          <p:nvPr/>
        </p:nvSpPr>
        <p:spPr>
          <a:xfrm>
            <a:off x="289500" y="1666975"/>
            <a:ext cx="4427400" cy="2232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chemeClr val="lt1"/>
              </a:buClr>
              <a:buSzPts val="1900"/>
              <a:buFont typeface="Century Gothic"/>
              <a:buChar char="●"/>
            </a:pPr>
            <a:r>
              <a:rPr b="0" baseline="30000" i="0" lang="en-US" sz="1900" u="none" cap="none" strike="noStrike">
                <a:solidFill>
                  <a:schemeClr val="lt1"/>
                </a:solidFill>
                <a:latin typeface="Century Gothic"/>
                <a:ea typeface="Century Gothic"/>
                <a:cs typeface="Century Gothic"/>
                <a:sym typeface="Century Gothic"/>
              </a:rPr>
              <a:t>33 license types among 31 regions</a:t>
            </a:r>
            <a:endParaRPr b="0" baseline="30000" i="0" sz="1900" u="none" cap="none" strike="noStrike">
              <a:solidFill>
                <a:schemeClr val="lt1"/>
              </a:solidFill>
              <a:latin typeface="Century Gothic"/>
              <a:ea typeface="Century Gothic"/>
              <a:cs typeface="Century Gothic"/>
              <a:sym typeface="Century Gothic"/>
            </a:endParaRPr>
          </a:p>
          <a:p>
            <a:pPr indent="-349250" lvl="0" marL="457200" marR="0" rtl="0" algn="l">
              <a:lnSpc>
                <a:spcPct val="150000"/>
              </a:lnSpc>
              <a:spcBef>
                <a:spcPts val="0"/>
              </a:spcBef>
              <a:spcAft>
                <a:spcPts val="0"/>
              </a:spcAft>
              <a:buClr>
                <a:schemeClr val="lt1"/>
              </a:buClr>
              <a:buSzPts val="1900"/>
              <a:buFont typeface="Century Gothic"/>
              <a:buChar char="●"/>
            </a:pPr>
            <a:r>
              <a:rPr b="0" baseline="30000" i="0" lang="en-US" sz="1900" u="none" cap="none" strike="noStrike">
                <a:solidFill>
                  <a:schemeClr val="lt1"/>
                </a:solidFill>
                <a:latin typeface="Century Gothic"/>
                <a:ea typeface="Century Gothic"/>
                <a:cs typeface="Century Gothic"/>
                <a:sym typeface="Century Gothic"/>
              </a:rPr>
              <a:t>If analyze together, generated the plot left</a:t>
            </a:r>
            <a:endParaRPr b="0" baseline="30000" i="0" sz="1900" u="none" cap="none" strike="noStrike">
              <a:solidFill>
                <a:schemeClr val="lt1"/>
              </a:solidFill>
              <a:latin typeface="Century Gothic"/>
              <a:ea typeface="Century Gothic"/>
              <a:cs typeface="Century Gothic"/>
              <a:sym typeface="Century Gothic"/>
            </a:endParaRPr>
          </a:p>
          <a:p>
            <a:pPr indent="-349250" lvl="1" marL="914400" marR="0" rtl="0" algn="l">
              <a:lnSpc>
                <a:spcPct val="150000"/>
              </a:lnSpc>
              <a:spcBef>
                <a:spcPts val="0"/>
              </a:spcBef>
              <a:spcAft>
                <a:spcPts val="0"/>
              </a:spcAft>
              <a:buClr>
                <a:schemeClr val="lt1"/>
              </a:buClr>
              <a:buSzPts val="1900"/>
              <a:buFont typeface="Century Gothic"/>
              <a:buChar char="○"/>
            </a:pPr>
            <a:r>
              <a:rPr b="0" baseline="30000" i="0" lang="en-US" sz="1900" u="none" cap="none" strike="noStrike">
                <a:solidFill>
                  <a:schemeClr val="lt1"/>
                </a:solidFill>
                <a:latin typeface="Century Gothic"/>
                <a:ea typeface="Century Gothic"/>
                <a:cs typeface="Century Gothic"/>
                <a:sym typeface="Century Gothic"/>
              </a:rPr>
              <a:t>The license ‘CV7 All Alc.’ is usually used.</a:t>
            </a:r>
            <a:endParaRPr b="0" baseline="30000" i="0" sz="1900" u="none" cap="none" strike="noStrike">
              <a:solidFill>
                <a:schemeClr val="lt1"/>
              </a:solidFill>
              <a:latin typeface="Century Gothic"/>
              <a:ea typeface="Century Gothic"/>
              <a:cs typeface="Century Gothic"/>
              <a:sym typeface="Century Gothic"/>
            </a:endParaRPr>
          </a:p>
          <a:p>
            <a:pPr indent="-349250" lvl="0" marL="457200" marR="0" rtl="0" algn="l">
              <a:lnSpc>
                <a:spcPct val="150000"/>
              </a:lnSpc>
              <a:spcBef>
                <a:spcPts val="0"/>
              </a:spcBef>
              <a:spcAft>
                <a:spcPts val="0"/>
              </a:spcAft>
              <a:buClr>
                <a:schemeClr val="lt1"/>
              </a:buClr>
              <a:buSzPts val="1900"/>
              <a:buFont typeface="Century Gothic"/>
              <a:buChar char="●"/>
            </a:pPr>
            <a:r>
              <a:rPr b="0" baseline="30000" i="0" lang="en-US" sz="1900" u="none" cap="none" strike="noStrike">
                <a:solidFill>
                  <a:schemeClr val="lt1"/>
                </a:solidFill>
                <a:latin typeface="Century Gothic"/>
                <a:ea typeface="Century Gothic"/>
                <a:cs typeface="Century Gothic"/>
                <a:sym typeface="Century Gothic"/>
              </a:rPr>
              <a:t>If analyze separately, generated the plot below</a:t>
            </a:r>
            <a:endParaRPr b="0" baseline="30000" i="0" sz="1900" u="none" cap="none" strike="noStrike">
              <a:solidFill>
                <a:schemeClr val="lt1"/>
              </a:solidFill>
              <a:latin typeface="Century Gothic"/>
              <a:ea typeface="Century Gothic"/>
              <a:cs typeface="Century Gothic"/>
              <a:sym typeface="Century Gothic"/>
            </a:endParaRPr>
          </a:p>
          <a:p>
            <a:pPr indent="-349250" lvl="1" marL="914400" marR="0" rtl="0" algn="l">
              <a:lnSpc>
                <a:spcPct val="150000"/>
              </a:lnSpc>
              <a:spcBef>
                <a:spcPts val="0"/>
              </a:spcBef>
              <a:spcAft>
                <a:spcPts val="0"/>
              </a:spcAft>
              <a:buClr>
                <a:schemeClr val="lt1"/>
              </a:buClr>
              <a:buSzPts val="1900"/>
              <a:buFont typeface="Century Gothic"/>
              <a:buChar char="○"/>
            </a:pPr>
            <a:r>
              <a:rPr b="0" baseline="30000" i="0" lang="en-US" sz="1900" u="none" cap="none" strike="noStrike">
                <a:solidFill>
                  <a:schemeClr val="lt1"/>
                </a:solidFill>
                <a:latin typeface="Century Gothic"/>
                <a:ea typeface="Century Gothic"/>
                <a:cs typeface="Century Gothic"/>
                <a:sym typeface="Century Gothic"/>
              </a:rPr>
              <a:t>The zip code 02116 has most licenses.</a:t>
            </a:r>
            <a:endParaRPr b="0" baseline="30000" i="0" sz="1900" u="none" cap="none" strike="noStrike">
              <a:solidFill>
                <a:schemeClr val="lt1"/>
              </a:solidFill>
              <a:latin typeface="Century Gothic"/>
              <a:ea typeface="Century Gothic"/>
              <a:cs typeface="Century Gothic"/>
              <a:sym typeface="Century Gothic"/>
            </a:endParaRPr>
          </a:p>
        </p:txBody>
      </p:sp>
      <p:pic>
        <p:nvPicPr>
          <p:cNvPr id="183" name="Google Shape;183;g18b407c5784_0_0"/>
          <p:cNvPicPr preferRelativeResize="0"/>
          <p:nvPr/>
        </p:nvPicPr>
        <p:blipFill rotWithShape="1">
          <a:blip r:embed="rId3">
            <a:alphaModFix/>
          </a:blip>
          <a:srcRect b="0" l="0" r="0" t="0"/>
          <a:stretch/>
        </p:blipFill>
        <p:spPr>
          <a:xfrm>
            <a:off x="5949498" y="1292325"/>
            <a:ext cx="5999725" cy="5565676"/>
          </a:xfrm>
          <a:prstGeom prst="rect">
            <a:avLst/>
          </a:prstGeom>
          <a:noFill/>
          <a:ln>
            <a:noFill/>
          </a:ln>
        </p:spPr>
      </p:pic>
      <p:pic>
        <p:nvPicPr>
          <p:cNvPr id="184" name="Google Shape;184;g18b407c5784_0_0"/>
          <p:cNvPicPr preferRelativeResize="0"/>
          <p:nvPr/>
        </p:nvPicPr>
        <p:blipFill rotWithShape="1">
          <a:blip r:embed="rId4">
            <a:alphaModFix/>
          </a:blip>
          <a:srcRect b="0" l="0" r="0" t="0"/>
          <a:stretch/>
        </p:blipFill>
        <p:spPr>
          <a:xfrm>
            <a:off x="289500" y="3801275"/>
            <a:ext cx="5644699" cy="30567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8b1eac32b7_0_3"/>
          <p:cNvSpPr txBox="1"/>
          <p:nvPr>
            <p:ph idx="1" type="body"/>
          </p:nvPr>
        </p:nvSpPr>
        <p:spPr>
          <a:xfrm>
            <a:off x="199100" y="608375"/>
            <a:ext cx="9313500" cy="2909400"/>
          </a:xfrm>
          <a:prstGeom prst="rect">
            <a:avLst/>
          </a:prstGeom>
          <a:noFill/>
          <a:ln>
            <a:noFill/>
          </a:ln>
        </p:spPr>
        <p:txBody>
          <a:bodyPr anchorCtr="0" anchor="ctr" bIns="45700" lIns="91425" spcFirstLastPara="1" rIns="91425" wrap="square" tIns="45700">
            <a:normAutofit/>
          </a:bodyPr>
          <a:lstStyle/>
          <a:p>
            <a:pPr indent="-330200" lvl="0" marL="457200" rtl="0" algn="l">
              <a:lnSpc>
                <a:spcPct val="100000"/>
              </a:lnSpc>
              <a:spcBef>
                <a:spcPts val="360"/>
              </a:spcBef>
              <a:spcAft>
                <a:spcPts val="0"/>
              </a:spcAft>
              <a:buSzPts val="1600"/>
              <a:buChar char="▶"/>
            </a:pPr>
            <a:r>
              <a:rPr lang="en-US" sz="1600"/>
              <a:t>Bar chart shows the number of food businesses in each city. It is very easy to find that the number of food businesses in Boston far exceeds that of other regions. In other regions, food business is more evenly distributed.</a:t>
            </a:r>
            <a:endParaRPr sz="1600"/>
          </a:p>
          <a:p>
            <a:pPr indent="0" lvl="0" marL="0" rtl="0" algn="l">
              <a:lnSpc>
                <a:spcPct val="100000"/>
              </a:lnSpc>
              <a:spcBef>
                <a:spcPts val="600"/>
              </a:spcBef>
              <a:spcAft>
                <a:spcPts val="0"/>
              </a:spcAft>
              <a:buSzPts val="1440"/>
              <a:buNone/>
            </a:pPr>
            <a:r>
              <a:t/>
            </a:r>
            <a:endParaRPr sz="900"/>
          </a:p>
          <a:p>
            <a:pPr indent="-330200" lvl="0" marL="457200" rtl="0" algn="l">
              <a:lnSpc>
                <a:spcPct val="100000"/>
              </a:lnSpc>
              <a:spcBef>
                <a:spcPts val="600"/>
              </a:spcBef>
              <a:spcAft>
                <a:spcPts val="0"/>
              </a:spcAft>
              <a:buSzPts val="1600"/>
              <a:buChar char="▶"/>
            </a:pPr>
            <a:r>
              <a:rPr lang="en-US" sz="1600"/>
              <a:t>The pie chart displays the proportion of cities based on the number of food businesses. Cities with less than 30 food businesses account for 43.8% of all cities.</a:t>
            </a:r>
            <a:endParaRPr sz="1600"/>
          </a:p>
          <a:p>
            <a:pPr indent="0" lvl="0" marL="0" rtl="0" algn="l">
              <a:lnSpc>
                <a:spcPct val="100000"/>
              </a:lnSpc>
              <a:spcBef>
                <a:spcPts val="600"/>
              </a:spcBef>
              <a:spcAft>
                <a:spcPts val="0"/>
              </a:spcAft>
              <a:buSzPts val="1440"/>
              <a:buNone/>
            </a:pPr>
            <a:r>
              <a:t/>
            </a:r>
            <a:endParaRPr sz="900"/>
          </a:p>
          <a:p>
            <a:pPr indent="-330200" lvl="0" marL="457200" rtl="0" algn="l">
              <a:lnSpc>
                <a:spcPct val="100000"/>
              </a:lnSpc>
              <a:spcBef>
                <a:spcPts val="600"/>
              </a:spcBef>
              <a:spcAft>
                <a:spcPts val="0"/>
              </a:spcAft>
              <a:buSzPts val="1600"/>
              <a:buChar char="▶"/>
            </a:pPr>
            <a:r>
              <a:rPr lang="en-US" sz="1600"/>
              <a:t>By marking all food businesses on the map, it shows that their distribution is scattered around the Boston city.</a:t>
            </a:r>
            <a:endParaRPr sz="1600"/>
          </a:p>
        </p:txBody>
      </p:sp>
      <p:sp>
        <p:nvSpPr>
          <p:cNvPr id="190" name="Google Shape;190;g18b1eac32b7_0_3"/>
          <p:cNvSpPr txBox="1"/>
          <p:nvPr>
            <p:ph type="title"/>
          </p:nvPr>
        </p:nvSpPr>
        <p:spPr>
          <a:xfrm>
            <a:off x="551477" y="99550"/>
            <a:ext cx="6981300" cy="807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US"/>
              <a:t>Food Analysis</a:t>
            </a:r>
            <a:endParaRPr/>
          </a:p>
        </p:txBody>
      </p:sp>
      <p:pic>
        <p:nvPicPr>
          <p:cNvPr id="191" name="Google Shape;191;g18b1eac32b7_0_3"/>
          <p:cNvPicPr preferRelativeResize="0"/>
          <p:nvPr/>
        </p:nvPicPr>
        <p:blipFill rotWithShape="1">
          <a:blip r:embed="rId3">
            <a:alphaModFix/>
          </a:blip>
          <a:srcRect b="0" l="0" r="0" t="0"/>
          <a:stretch/>
        </p:blipFill>
        <p:spPr>
          <a:xfrm>
            <a:off x="199100" y="3322750"/>
            <a:ext cx="4367921" cy="3345751"/>
          </a:xfrm>
          <a:prstGeom prst="rect">
            <a:avLst/>
          </a:prstGeom>
          <a:noFill/>
          <a:ln>
            <a:noFill/>
          </a:ln>
        </p:spPr>
      </p:pic>
      <p:pic>
        <p:nvPicPr>
          <p:cNvPr id="192" name="Google Shape;192;g18b1eac32b7_0_3"/>
          <p:cNvPicPr preferRelativeResize="0"/>
          <p:nvPr/>
        </p:nvPicPr>
        <p:blipFill rotWithShape="1">
          <a:blip r:embed="rId4">
            <a:alphaModFix/>
          </a:blip>
          <a:srcRect b="0" l="0" r="0" t="0"/>
          <a:stretch/>
        </p:blipFill>
        <p:spPr>
          <a:xfrm>
            <a:off x="4695613" y="3322742"/>
            <a:ext cx="3588399" cy="3345758"/>
          </a:xfrm>
          <a:prstGeom prst="rect">
            <a:avLst/>
          </a:prstGeom>
          <a:noFill/>
          <a:ln>
            <a:noFill/>
          </a:ln>
        </p:spPr>
      </p:pic>
      <p:pic>
        <p:nvPicPr>
          <p:cNvPr id="193" name="Google Shape;193;g18b1eac32b7_0_3"/>
          <p:cNvPicPr preferRelativeResize="0"/>
          <p:nvPr/>
        </p:nvPicPr>
        <p:blipFill rotWithShape="1">
          <a:blip r:embed="rId5">
            <a:alphaModFix/>
          </a:blip>
          <a:srcRect b="0" l="0" r="0" t="0"/>
          <a:stretch/>
        </p:blipFill>
        <p:spPr>
          <a:xfrm>
            <a:off x="8412599" y="3322750"/>
            <a:ext cx="3588400" cy="32925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5"/>
          <p:cNvSpPr txBox="1"/>
          <p:nvPr>
            <p:ph idx="1" type="body"/>
          </p:nvPr>
        </p:nvSpPr>
        <p:spPr>
          <a:xfrm>
            <a:off x="684198" y="1508750"/>
            <a:ext cx="9884100" cy="4485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600"/>
              <a:buNone/>
            </a:pPr>
            <a:r>
              <a:rPr b="1" lang="en-US"/>
              <a:t>Challenges</a:t>
            </a:r>
            <a:endParaRPr/>
          </a:p>
          <a:p>
            <a:pPr indent="-285750" lvl="0" marL="285750" rtl="0" algn="l">
              <a:lnSpc>
                <a:spcPct val="100000"/>
              </a:lnSpc>
              <a:spcBef>
                <a:spcPts val="1000"/>
              </a:spcBef>
              <a:spcAft>
                <a:spcPts val="0"/>
              </a:spcAft>
              <a:buSzPts val="1600"/>
              <a:buChar char="▶"/>
            </a:pPr>
            <a:r>
              <a:rPr lang="en-US"/>
              <a:t>Data’s categories are various, it is hard to combine together</a:t>
            </a:r>
            <a:endParaRPr/>
          </a:p>
          <a:p>
            <a:pPr indent="-275590" lvl="0" marL="285750" rtl="0" algn="l">
              <a:lnSpc>
                <a:spcPct val="100000"/>
              </a:lnSpc>
              <a:spcBef>
                <a:spcPts val="1000"/>
              </a:spcBef>
              <a:spcAft>
                <a:spcPts val="0"/>
              </a:spcAft>
              <a:buSzPts val="1440"/>
              <a:buChar char="▶"/>
            </a:pPr>
            <a:r>
              <a:rPr lang="en-US"/>
              <a:t>Confused about the criteria for defining equity communities, i.e. communities where funding should be targeted to achieve the city’s equity goals.</a:t>
            </a:r>
            <a:endParaRPr/>
          </a:p>
          <a:p>
            <a:pPr indent="0" lvl="0" marL="285750" rtl="0" algn="l">
              <a:lnSpc>
                <a:spcPct val="100000"/>
              </a:lnSpc>
              <a:spcBef>
                <a:spcPts val="1000"/>
              </a:spcBef>
              <a:spcAft>
                <a:spcPts val="0"/>
              </a:spcAft>
              <a:buSzPts val="1440"/>
              <a:buNone/>
            </a:pPr>
            <a:r>
              <a:t/>
            </a:r>
            <a:endParaRPr/>
          </a:p>
          <a:p>
            <a:pPr indent="0" lvl="0" marL="0" rtl="0" algn="l">
              <a:lnSpc>
                <a:spcPct val="100000"/>
              </a:lnSpc>
              <a:spcBef>
                <a:spcPts val="1000"/>
              </a:spcBef>
              <a:spcAft>
                <a:spcPts val="0"/>
              </a:spcAft>
              <a:buSzPts val="1600"/>
              <a:buNone/>
            </a:pPr>
            <a:r>
              <a:rPr b="1" lang="en-US"/>
              <a:t>Next Steps (early results, next steps, plans to complete project)</a:t>
            </a:r>
            <a:endParaRPr/>
          </a:p>
          <a:p>
            <a:pPr indent="-285750" lvl="0" marL="285750" rtl="0" algn="l">
              <a:lnSpc>
                <a:spcPct val="100000"/>
              </a:lnSpc>
              <a:spcBef>
                <a:spcPts val="1000"/>
              </a:spcBef>
              <a:spcAft>
                <a:spcPts val="0"/>
              </a:spcAft>
              <a:buSzPts val="1600"/>
              <a:buChar char="▶"/>
            </a:pPr>
            <a:r>
              <a:rPr lang="en-US"/>
              <a:t>Do further research and data visualization</a:t>
            </a:r>
            <a:endParaRPr/>
          </a:p>
          <a:p>
            <a:pPr indent="-285750" lvl="0" marL="285750" rtl="0" algn="l">
              <a:lnSpc>
                <a:spcPct val="100000"/>
              </a:lnSpc>
              <a:spcBef>
                <a:spcPts val="1000"/>
              </a:spcBef>
              <a:spcAft>
                <a:spcPts val="0"/>
              </a:spcAft>
              <a:buSzPts val="1600"/>
              <a:buChar char="▶"/>
            </a:pPr>
            <a:r>
              <a:rPr lang="en-US"/>
              <a:t>Compile fundings and answer questions</a:t>
            </a:r>
            <a:endParaRPr/>
          </a:p>
          <a:p>
            <a:pPr indent="-184150" lvl="0" marL="285750" rtl="0" algn="l">
              <a:lnSpc>
                <a:spcPct val="100000"/>
              </a:lnSpc>
              <a:spcBef>
                <a:spcPts val="1000"/>
              </a:spcBef>
              <a:spcAft>
                <a:spcPts val="0"/>
              </a:spcAft>
              <a:buSzPts val="1600"/>
              <a:buNone/>
            </a:pPr>
            <a:r>
              <a:t/>
            </a:r>
            <a:endParaRPr/>
          </a:p>
        </p:txBody>
      </p:sp>
      <p:sp>
        <p:nvSpPr>
          <p:cNvPr id="199" name="Google Shape;199;p5"/>
          <p:cNvSpPr txBox="1"/>
          <p:nvPr>
            <p:ph type="title"/>
          </p:nvPr>
        </p:nvSpPr>
        <p:spPr>
          <a:xfrm>
            <a:off x="684212" y="685800"/>
            <a:ext cx="8534400" cy="82296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Century Gothic"/>
              <a:buNone/>
            </a:pPr>
            <a:r>
              <a:rPr lang="en-US"/>
              <a:t>CHALLENGES AND LIMITATIONS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ce">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2022-11-11T14:24:12Z</dcterms:created>
  <dc:creator>dumouchelderek@gmail.com</dc:creator>
</cp:coreProperties>
</file>